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57" r:id="rId3"/>
    <p:sldId id="258" r:id="rId4"/>
    <p:sldId id="259" r:id="rId5"/>
    <p:sldId id="286" r:id="rId6"/>
    <p:sldId id="287" r:id="rId7"/>
    <p:sldId id="261" r:id="rId8"/>
    <p:sldId id="260" r:id="rId9"/>
    <p:sldId id="262" r:id="rId10"/>
    <p:sldId id="263" r:id="rId11"/>
    <p:sldId id="265" r:id="rId12"/>
    <p:sldId id="284" r:id="rId13"/>
    <p:sldId id="289" r:id="rId14"/>
    <p:sldId id="264" r:id="rId15"/>
    <p:sldId id="283" r:id="rId16"/>
    <p:sldId id="291" r:id="rId17"/>
    <p:sldId id="293" r:id="rId18"/>
    <p:sldId id="266" r:id="rId19"/>
    <p:sldId id="267" r:id="rId20"/>
    <p:sldId id="268" r:id="rId21"/>
    <p:sldId id="269" r:id="rId22"/>
    <p:sldId id="270" r:id="rId23"/>
    <p:sldId id="296" r:id="rId24"/>
    <p:sldId id="294" r:id="rId25"/>
    <p:sldId id="271" r:id="rId26"/>
    <p:sldId id="272" r:id="rId27"/>
    <p:sldId id="273" r:id="rId28"/>
    <p:sldId id="275" r:id="rId29"/>
    <p:sldId id="274" r:id="rId30"/>
    <p:sldId id="276" r:id="rId31"/>
    <p:sldId id="278" r:id="rId32"/>
    <p:sldId id="279" r:id="rId33"/>
    <p:sldId id="280" r:id="rId34"/>
    <p:sldId id="282" r:id="rId35"/>
    <p:sldId id="288" r:id="rId36"/>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124" d="100"/>
          <a:sy n="124" d="100"/>
        </p:scale>
        <p:origin x="120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7486F136-6F45-418D-B0F0-904CC73FCDB9}" type="datetimeFigureOut">
              <a:rPr kumimoji="1" lang="ja-JP" altLang="en-US" smtClean="0"/>
              <a:t>2025/11/24</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8812AEA3-4D99-4445-9160-0EA4DDB08D12}" type="slidenum">
              <a:rPr kumimoji="1" lang="ja-JP" altLang="en-US" smtClean="0"/>
              <a:t>‹#›</a:t>
            </a:fld>
            <a:endParaRPr kumimoji="1" lang="ja-JP" altLang="en-US"/>
          </a:p>
        </p:txBody>
      </p:sp>
    </p:spTree>
    <p:extLst>
      <p:ext uri="{BB962C8B-B14F-4D97-AF65-F5344CB8AC3E}">
        <p14:creationId xmlns:p14="http://schemas.microsoft.com/office/powerpoint/2010/main" val="53330664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p:txBody>
          <a:bodyPr/>
          <a:lstStyle/>
          <a:p>
            <a:fld id="{CBCF8D0A-413D-448F-B5F3-0CAAA0304EAE}" type="datetime1">
              <a:rPr kumimoji="1" lang="ja-JP" altLang="en-US" smtClean="0"/>
              <a:t>2025/11/24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58890" y="6480608"/>
            <a:ext cx="2057400" cy="365125"/>
          </a:xfrm>
          <a:prstGeom prst="rect">
            <a:avLst/>
          </a:prstGeom>
        </p:spPr>
        <p:txBody>
          <a:bodyPr/>
          <a:lstStyle>
            <a:lvl1pPr>
              <a:defRPr sz="1400">
                <a:solidFill>
                  <a:schemeClr val="tx1"/>
                </a:solidFill>
                <a:latin typeface="+mj-ea"/>
                <a:ea typeface="+mj-ea"/>
              </a:defRPr>
            </a:lvl1pPr>
          </a:lstStyle>
          <a:p>
            <a:fld id="{53CB00C0-51BA-40F4-A6CD-9BD672424D14}" type="slidenum">
              <a:rPr kumimoji="1" lang="ja-JP" altLang="en-US" smtClean="0"/>
              <a:pPr/>
              <a:t>‹#›</a:t>
            </a:fld>
            <a:endParaRPr kumimoji="1" lang="ja-JP" altLang="en-US" dirty="0"/>
          </a:p>
        </p:txBody>
      </p:sp>
    </p:spTree>
    <p:extLst>
      <p:ext uri="{BB962C8B-B14F-4D97-AF65-F5344CB8AC3E}">
        <p14:creationId xmlns:p14="http://schemas.microsoft.com/office/powerpoint/2010/main" val="287946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FACC716-A5E3-4E54-B4C1-5E828E19077D}" type="datetime1">
              <a:rPr kumimoji="1" lang="ja-JP" altLang="en-US" smtClean="0"/>
              <a:t>2025/11/24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3CB00C0-51BA-40F4-A6CD-9BD672424D14}" type="slidenum">
              <a:rPr kumimoji="1" lang="ja-JP" altLang="en-US" smtClean="0"/>
              <a:t>‹#›</a:t>
            </a:fld>
            <a:endParaRPr kumimoji="1" lang="ja-JP" altLang="en-US"/>
          </a:p>
        </p:txBody>
      </p:sp>
    </p:spTree>
    <p:extLst>
      <p:ext uri="{BB962C8B-B14F-4D97-AF65-F5344CB8AC3E}">
        <p14:creationId xmlns:p14="http://schemas.microsoft.com/office/powerpoint/2010/main" val="756001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A94014A-8860-4FDE-B6D7-882FF1F917C7}" type="datetime1">
              <a:rPr kumimoji="1" lang="ja-JP" altLang="en-US" smtClean="0"/>
              <a:t>2025/11/24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3CB00C0-51BA-40F4-A6CD-9BD672424D14}" type="slidenum">
              <a:rPr kumimoji="1" lang="ja-JP" altLang="en-US" smtClean="0"/>
              <a:t>‹#›</a:t>
            </a:fld>
            <a:endParaRPr kumimoji="1" lang="ja-JP" altLang="en-US"/>
          </a:p>
        </p:txBody>
      </p:sp>
    </p:spTree>
    <p:extLst>
      <p:ext uri="{BB962C8B-B14F-4D97-AF65-F5344CB8AC3E}">
        <p14:creationId xmlns:p14="http://schemas.microsoft.com/office/powerpoint/2010/main" val="369247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88908"/>
          </a:xfrm>
        </p:spPr>
        <p:txBody>
          <a:bodyPr>
            <a:normAutofit/>
          </a:bodyPr>
          <a:lstStyle>
            <a:lvl1pPr>
              <a:defRPr sz="3600"/>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628650" y="1397726"/>
            <a:ext cx="7886700" cy="4779237"/>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B1BB2843-4853-4F86-A862-60195E974CC3}" type="datetime1">
              <a:rPr kumimoji="1" lang="ja-JP" altLang="en-US" smtClean="0"/>
              <a:t>2025/11/24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6462279"/>
            <a:ext cx="2057400" cy="365125"/>
          </a:xfrm>
          <a:prstGeom prst="rect">
            <a:avLst/>
          </a:prstGeom>
        </p:spPr>
        <p:txBody>
          <a:bodyPr/>
          <a:lstStyle>
            <a:lvl1pPr>
              <a:defRPr>
                <a:solidFill>
                  <a:schemeClr val="tx1"/>
                </a:solidFill>
              </a:defRPr>
            </a:lvl1pPr>
          </a:lstStyle>
          <a:p>
            <a:fld id="{53CB00C0-51BA-40F4-A6CD-9BD672424D14}" type="slidenum">
              <a:rPr kumimoji="1" lang="ja-JP" altLang="en-US" smtClean="0"/>
              <a:pPr/>
              <a:t>‹#›</a:t>
            </a:fld>
            <a:endParaRPr kumimoji="1" lang="ja-JP" altLang="en-US"/>
          </a:p>
        </p:txBody>
      </p:sp>
    </p:spTree>
    <p:extLst>
      <p:ext uri="{BB962C8B-B14F-4D97-AF65-F5344CB8AC3E}">
        <p14:creationId xmlns:p14="http://schemas.microsoft.com/office/powerpoint/2010/main" val="1245554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8941D28-CEFB-4C46-A6F2-AE3409260985}" type="datetime1">
              <a:rPr kumimoji="1" lang="ja-JP" altLang="en-US" smtClean="0"/>
              <a:t>2025/11/24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3CB00C0-51BA-40F4-A6CD-9BD672424D14}" type="slidenum">
              <a:rPr kumimoji="1" lang="ja-JP" altLang="en-US" smtClean="0"/>
              <a:t>‹#›</a:t>
            </a:fld>
            <a:endParaRPr kumimoji="1" lang="ja-JP" altLang="en-US"/>
          </a:p>
        </p:txBody>
      </p:sp>
    </p:spTree>
    <p:extLst>
      <p:ext uri="{BB962C8B-B14F-4D97-AF65-F5344CB8AC3E}">
        <p14:creationId xmlns:p14="http://schemas.microsoft.com/office/powerpoint/2010/main" val="1672746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10E251A-838D-4D3D-851D-252EAA77E852}" type="datetime1">
              <a:rPr kumimoji="1" lang="ja-JP" altLang="en-US" smtClean="0"/>
              <a:t>2025/11/24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3CB00C0-51BA-40F4-A6CD-9BD672424D14}" type="slidenum">
              <a:rPr kumimoji="1" lang="ja-JP" altLang="en-US" smtClean="0"/>
              <a:t>‹#›</a:t>
            </a:fld>
            <a:endParaRPr kumimoji="1" lang="ja-JP" altLang="en-US"/>
          </a:p>
        </p:txBody>
      </p:sp>
    </p:spTree>
    <p:extLst>
      <p:ext uri="{BB962C8B-B14F-4D97-AF65-F5344CB8AC3E}">
        <p14:creationId xmlns:p14="http://schemas.microsoft.com/office/powerpoint/2010/main" val="2978500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04A5423-F23B-4646-9823-B0DCE8E66B23}" type="datetime1">
              <a:rPr kumimoji="1" lang="ja-JP" altLang="en-US" smtClean="0"/>
              <a:t>2025/11/24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53CB00C0-51BA-40F4-A6CD-9BD672424D14}" type="slidenum">
              <a:rPr kumimoji="1" lang="ja-JP" altLang="en-US" smtClean="0"/>
              <a:t>‹#›</a:t>
            </a:fld>
            <a:endParaRPr kumimoji="1" lang="ja-JP" altLang="en-US"/>
          </a:p>
        </p:txBody>
      </p:sp>
    </p:spTree>
    <p:extLst>
      <p:ext uri="{BB962C8B-B14F-4D97-AF65-F5344CB8AC3E}">
        <p14:creationId xmlns:p14="http://schemas.microsoft.com/office/powerpoint/2010/main" val="3601860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CFC2042-515E-4047-98A9-5A5F1D191F9A}" type="datetime1">
              <a:rPr kumimoji="1" lang="ja-JP" altLang="en-US" smtClean="0"/>
              <a:t>2025/11/24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53CB00C0-51BA-40F4-A6CD-9BD672424D14}" type="slidenum">
              <a:rPr kumimoji="1" lang="ja-JP" altLang="en-US" smtClean="0"/>
              <a:t>‹#›</a:t>
            </a:fld>
            <a:endParaRPr kumimoji="1" lang="ja-JP" altLang="en-US"/>
          </a:p>
        </p:txBody>
      </p:sp>
    </p:spTree>
    <p:extLst>
      <p:ext uri="{BB962C8B-B14F-4D97-AF65-F5344CB8AC3E}">
        <p14:creationId xmlns:p14="http://schemas.microsoft.com/office/powerpoint/2010/main" val="123205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143480-3B59-4434-89E0-D2EE9BAD9E8D}" type="datetime1">
              <a:rPr kumimoji="1" lang="ja-JP" altLang="en-US" smtClean="0"/>
              <a:t>2025/11/24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53CB00C0-51BA-40F4-A6CD-9BD672424D14}" type="slidenum">
              <a:rPr kumimoji="1" lang="ja-JP" altLang="en-US" smtClean="0"/>
              <a:t>‹#›</a:t>
            </a:fld>
            <a:endParaRPr kumimoji="1" lang="ja-JP" altLang="en-US"/>
          </a:p>
        </p:txBody>
      </p:sp>
    </p:spTree>
    <p:extLst>
      <p:ext uri="{BB962C8B-B14F-4D97-AF65-F5344CB8AC3E}">
        <p14:creationId xmlns:p14="http://schemas.microsoft.com/office/powerpoint/2010/main" val="1637754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0EBA6AB-E2EA-4E9F-8251-50E03CB740EE}" type="datetime1">
              <a:rPr kumimoji="1" lang="ja-JP" altLang="en-US" smtClean="0"/>
              <a:t>2025/11/24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3CB00C0-51BA-40F4-A6CD-9BD672424D14}" type="slidenum">
              <a:rPr kumimoji="1" lang="ja-JP" altLang="en-US" smtClean="0"/>
              <a:t>‹#›</a:t>
            </a:fld>
            <a:endParaRPr kumimoji="1" lang="ja-JP" altLang="en-US"/>
          </a:p>
        </p:txBody>
      </p:sp>
    </p:spTree>
    <p:extLst>
      <p:ext uri="{BB962C8B-B14F-4D97-AF65-F5344CB8AC3E}">
        <p14:creationId xmlns:p14="http://schemas.microsoft.com/office/powerpoint/2010/main" val="1090701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1CEE18E-A4CC-46C4-9564-79C3F32BE84D}" type="datetime1">
              <a:rPr kumimoji="1" lang="ja-JP" altLang="en-US" smtClean="0"/>
              <a:t>2025/11/24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3CB00C0-51BA-40F4-A6CD-9BD672424D14}" type="slidenum">
              <a:rPr kumimoji="1" lang="ja-JP" altLang="en-US" smtClean="0"/>
              <a:t>‹#›</a:t>
            </a:fld>
            <a:endParaRPr kumimoji="1" lang="ja-JP" altLang="en-US"/>
          </a:p>
        </p:txBody>
      </p:sp>
    </p:spTree>
    <p:extLst>
      <p:ext uri="{BB962C8B-B14F-4D97-AF65-F5344CB8AC3E}">
        <p14:creationId xmlns:p14="http://schemas.microsoft.com/office/powerpoint/2010/main" val="2592800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7000"/>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527935-FF3F-454C-9D07-4F3A5B63933E}" type="datetime1">
              <a:rPr kumimoji="1" lang="ja-JP" altLang="en-US" smtClean="0"/>
              <a:t>2025/11/24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086600" y="6479020"/>
            <a:ext cx="2057400" cy="365125"/>
          </a:xfrm>
          <a:prstGeom prst="rect">
            <a:avLst/>
          </a:prstGeom>
        </p:spPr>
        <p:txBody>
          <a:bodyPr vert="horz" lIns="91440" tIns="45720" rIns="91440" bIns="45720" rtlCol="0" anchor="ctr"/>
          <a:lstStyle>
            <a:lvl1pPr algn="r">
              <a:defRPr sz="1400">
                <a:solidFill>
                  <a:schemeClr val="tx1"/>
                </a:solidFill>
                <a:latin typeface="+mj-ea"/>
                <a:ea typeface="+mj-ea"/>
              </a:defRPr>
            </a:lvl1pPr>
          </a:lstStyle>
          <a:p>
            <a:endParaRPr kumimoji="1" lang="ja-JP" altLang="en-US" dirty="0"/>
          </a:p>
        </p:txBody>
      </p:sp>
    </p:spTree>
    <p:extLst>
      <p:ext uri="{BB962C8B-B14F-4D97-AF65-F5344CB8AC3E}">
        <p14:creationId xmlns:p14="http://schemas.microsoft.com/office/powerpoint/2010/main" val="2133705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3472E2-1C18-4A28-8777-C00460810F4A}"/>
              </a:ext>
            </a:extLst>
          </p:cNvPr>
          <p:cNvSpPr>
            <a:spLocks noGrp="1"/>
          </p:cNvSpPr>
          <p:nvPr>
            <p:ph type="ctrTitle"/>
          </p:nvPr>
        </p:nvSpPr>
        <p:spPr>
          <a:xfrm>
            <a:off x="685800" y="1685070"/>
            <a:ext cx="7772400" cy="2387600"/>
          </a:xfrm>
        </p:spPr>
        <p:txBody>
          <a:bodyPr>
            <a:normAutofit/>
          </a:bodyPr>
          <a:lstStyle/>
          <a:p>
            <a:r>
              <a:rPr kumimoji="1" lang="ja-JP" altLang="en-US" dirty="0"/>
              <a:t>老ノ木集会所の</a:t>
            </a:r>
            <a:br>
              <a:rPr kumimoji="1" lang="en-US" altLang="ja-JP" dirty="0"/>
            </a:br>
            <a:r>
              <a:rPr kumimoji="1" lang="ja-JP" altLang="en-US" dirty="0"/>
              <a:t>無償譲渡にむけて</a:t>
            </a:r>
          </a:p>
        </p:txBody>
      </p:sp>
      <p:sp>
        <p:nvSpPr>
          <p:cNvPr id="3" name="字幕 2">
            <a:extLst>
              <a:ext uri="{FF2B5EF4-FFF2-40B4-BE49-F238E27FC236}">
                <a16:creationId xmlns:a16="http://schemas.microsoft.com/office/drawing/2014/main" id="{0773D994-022E-4834-9404-C0F2C3A81A59}"/>
              </a:ext>
            </a:extLst>
          </p:cNvPr>
          <p:cNvSpPr>
            <a:spLocks noGrp="1"/>
          </p:cNvSpPr>
          <p:nvPr>
            <p:ph type="subTitle" idx="1"/>
          </p:nvPr>
        </p:nvSpPr>
        <p:spPr>
          <a:xfrm>
            <a:off x="1143000" y="5274364"/>
            <a:ext cx="6858000" cy="976857"/>
          </a:xfrm>
        </p:spPr>
        <p:txBody>
          <a:bodyPr/>
          <a:lstStyle/>
          <a:p>
            <a:r>
              <a:rPr kumimoji="1" lang="ja-JP" altLang="en-US" dirty="0">
                <a:latin typeface="+mj-ea"/>
                <a:ea typeface="+mj-ea"/>
              </a:rPr>
              <a:t>令和７年１２月１３日</a:t>
            </a:r>
            <a:endParaRPr kumimoji="1" lang="en-US" altLang="ja-JP" dirty="0">
              <a:latin typeface="+mj-ea"/>
              <a:ea typeface="+mj-ea"/>
            </a:endParaRPr>
          </a:p>
          <a:p>
            <a:r>
              <a:rPr lang="ja-JP" altLang="en-US" dirty="0">
                <a:latin typeface="+mj-ea"/>
                <a:ea typeface="+mj-ea"/>
              </a:rPr>
              <a:t>宇治市市民協働推進課</a:t>
            </a:r>
            <a:endParaRPr kumimoji="1" lang="ja-JP" altLang="en-US" dirty="0">
              <a:latin typeface="+mj-ea"/>
              <a:ea typeface="+mj-ea"/>
            </a:endParaRPr>
          </a:p>
        </p:txBody>
      </p:sp>
      <p:sp>
        <p:nvSpPr>
          <p:cNvPr id="6" name="スライド番号プレースホルダー 5">
            <a:extLst>
              <a:ext uri="{FF2B5EF4-FFF2-40B4-BE49-F238E27FC236}">
                <a16:creationId xmlns:a16="http://schemas.microsoft.com/office/drawing/2014/main" id="{FB135415-9B83-4662-9098-8FB3A62AED5C}"/>
              </a:ext>
            </a:extLst>
          </p:cNvPr>
          <p:cNvSpPr>
            <a:spLocks noGrp="1"/>
          </p:cNvSpPr>
          <p:nvPr>
            <p:ph type="sldNum" sz="quarter" idx="12"/>
          </p:nvPr>
        </p:nvSpPr>
        <p:spPr/>
        <p:txBody>
          <a:bodyPr/>
          <a:lstStyle/>
          <a:p>
            <a:fld id="{53CB00C0-51BA-40F4-A6CD-9BD672424D14}" type="slidenum">
              <a:rPr kumimoji="1" lang="ja-JP" altLang="en-US" smtClean="0"/>
              <a:t>1</a:t>
            </a:fld>
            <a:endParaRPr kumimoji="1" lang="ja-JP" altLang="en-US"/>
          </a:p>
        </p:txBody>
      </p:sp>
      <p:sp>
        <p:nvSpPr>
          <p:cNvPr id="7" name="テキスト ボックス 6">
            <a:extLst>
              <a:ext uri="{FF2B5EF4-FFF2-40B4-BE49-F238E27FC236}">
                <a16:creationId xmlns:a16="http://schemas.microsoft.com/office/drawing/2014/main" id="{8710A82D-AC0D-4F59-B0DF-9D425ED1815F}"/>
              </a:ext>
            </a:extLst>
          </p:cNvPr>
          <p:cNvSpPr txBox="1"/>
          <p:nvPr/>
        </p:nvSpPr>
        <p:spPr>
          <a:xfrm>
            <a:off x="7492592" y="622169"/>
            <a:ext cx="1016816" cy="646331"/>
          </a:xfrm>
          <a:prstGeom prst="rect">
            <a:avLst/>
          </a:prstGeom>
          <a:noFill/>
          <a:ln>
            <a:solidFill>
              <a:schemeClr val="tx1"/>
            </a:solidFill>
          </a:ln>
        </p:spPr>
        <p:txBody>
          <a:bodyPr wrap="square">
            <a:spAutoFit/>
          </a:bodyPr>
          <a:lstStyle/>
          <a:p>
            <a:pPr algn="ctr"/>
            <a:r>
              <a:rPr kumimoji="1" lang="ja-JP" altLang="en-US" sz="3600" dirty="0">
                <a:latin typeface="+mj-ea"/>
                <a:ea typeface="+mj-ea"/>
              </a:rPr>
              <a:t>案</a:t>
            </a:r>
            <a:endParaRPr lang="ja-JP" altLang="en-US" sz="3600" dirty="0">
              <a:latin typeface="+mj-ea"/>
              <a:ea typeface="+mj-ea"/>
            </a:endParaRPr>
          </a:p>
        </p:txBody>
      </p:sp>
    </p:spTree>
    <p:extLst>
      <p:ext uri="{BB962C8B-B14F-4D97-AF65-F5344CB8AC3E}">
        <p14:creationId xmlns:p14="http://schemas.microsoft.com/office/powerpoint/2010/main" val="2976279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1F415F-2D1F-408D-8590-F60D96FB495A}"/>
              </a:ext>
            </a:extLst>
          </p:cNvPr>
          <p:cNvSpPr>
            <a:spLocks noGrp="1"/>
          </p:cNvSpPr>
          <p:nvPr>
            <p:ph type="title"/>
          </p:nvPr>
        </p:nvSpPr>
        <p:spPr>
          <a:xfrm>
            <a:off x="628649" y="222160"/>
            <a:ext cx="7886700" cy="888908"/>
          </a:xfrm>
        </p:spPr>
        <p:txBody>
          <a:bodyPr/>
          <a:lstStyle/>
          <a:p>
            <a:pPr algn="ctr"/>
            <a:r>
              <a:rPr kumimoji="1" lang="ja-JP" altLang="en-US" dirty="0"/>
              <a:t>老ノ木集会所の基本データ</a:t>
            </a:r>
          </a:p>
        </p:txBody>
      </p:sp>
      <p:sp>
        <p:nvSpPr>
          <p:cNvPr id="3" name="コンテンツ プレースホルダー 2">
            <a:extLst>
              <a:ext uri="{FF2B5EF4-FFF2-40B4-BE49-F238E27FC236}">
                <a16:creationId xmlns:a16="http://schemas.microsoft.com/office/drawing/2014/main" id="{9A2CE9EB-B372-4AD0-8E42-BEF00850474A}"/>
              </a:ext>
            </a:extLst>
          </p:cNvPr>
          <p:cNvSpPr>
            <a:spLocks noGrp="1"/>
          </p:cNvSpPr>
          <p:nvPr>
            <p:ph idx="1"/>
          </p:nvPr>
        </p:nvSpPr>
        <p:spPr>
          <a:xfrm>
            <a:off x="476249" y="5564058"/>
            <a:ext cx="7886700" cy="1152937"/>
          </a:xfrm>
        </p:spPr>
        <p:txBody>
          <a:bodyPr>
            <a:normAutofit/>
          </a:bodyPr>
          <a:lstStyle/>
          <a:p>
            <a:pPr marL="0" indent="0">
              <a:lnSpc>
                <a:spcPts val="2000"/>
              </a:lnSpc>
              <a:buNone/>
            </a:pPr>
            <a:r>
              <a:rPr kumimoji="1" lang="zh-TW" altLang="en-US" sz="2400" dirty="0">
                <a:latin typeface="ﾒｲﾘｵ"/>
              </a:rPr>
              <a:t>敷地面積</a:t>
            </a:r>
            <a:r>
              <a:rPr kumimoji="1" lang="ja-JP" altLang="en-US" sz="2400" dirty="0">
                <a:latin typeface="ﾒｲﾘｵ"/>
              </a:rPr>
              <a:t>：</a:t>
            </a:r>
            <a:r>
              <a:rPr kumimoji="1" lang="en-US" altLang="zh-TW" sz="2400" dirty="0">
                <a:latin typeface="ﾒｲﾘｵ"/>
              </a:rPr>
              <a:t>100㎡</a:t>
            </a:r>
            <a:r>
              <a:rPr kumimoji="1" lang="ja-JP" altLang="en-US" sz="2400" dirty="0">
                <a:latin typeface="ﾒｲﾘｵ"/>
              </a:rPr>
              <a:t>　　</a:t>
            </a:r>
            <a:r>
              <a:rPr kumimoji="1" lang="zh-TW" altLang="en-US" sz="2400" dirty="0">
                <a:latin typeface="ﾒｲﾘｵ"/>
              </a:rPr>
              <a:t>建物面積</a:t>
            </a:r>
            <a:r>
              <a:rPr kumimoji="1" lang="ja-JP" altLang="en-US" sz="2400" dirty="0">
                <a:latin typeface="ﾒｲﾘｵ"/>
              </a:rPr>
              <a:t>：</a:t>
            </a:r>
            <a:r>
              <a:rPr kumimoji="1" lang="en-US" altLang="zh-TW" sz="2400" dirty="0">
                <a:latin typeface="ﾒｲﾘｵ"/>
              </a:rPr>
              <a:t>52.17㎡</a:t>
            </a:r>
          </a:p>
          <a:p>
            <a:pPr marL="0" indent="0">
              <a:lnSpc>
                <a:spcPts val="2000"/>
              </a:lnSpc>
              <a:buNone/>
            </a:pPr>
            <a:r>
              <a:rPr kumimoji="1" lang="zh-TW" altLang="en-US" sz="2400" dirty="0">
                <a:latin typeface="ﾒｲﾘｵ"/>
              </a:rPr>
              <a:t>構造</a:t>
            </a:r>
            <a:r>
              <a:rPr kumimoji="1" lang="ja-JP" altLang="en-US" sz="2400" dirty="0">
                <a:latin typeface="ﾒｲﾘｵ"/>
              </a:rPr>
              <a:t>：</a:t>
            </a:r>
            <a:r>
              <a:rPr kumimoji="1" lang="zh-TW" altLang="en-US" sz="2400" dirty="0">
                <a:latin typeface="ﾒｲﾘｵ"/>
              </a:rPr>
              <a:t>木造</a:t>
            </a:r>
            <a:r>
              <a:rPr kumimoji="1" lang="ja-JP" altLang="en-US" sz="2400" dirty="0">
                <a:latin typeface="ﾒｲﾘｵ"/>
              </a:rPr>
              <a:t>　　　　</a:t>
            </a:r>
            <a:r>
              <a:rPr kumimoji="1" lang="zh-TW" altLang="en-US" sz="2400" dirty="0">
                <a:latin typeface="ﾒｲﾘｵ"/>
              </a:rPr>
              <a:t>竣工</a:t>
            </a:r>
            <a:r>
              <a:rPr kumimoji="1" lang="ja-JP" altLang="en-US" sz="2400" dirty="0">
                <a:latin typeface="ﾒｲﾘｵ"/>
              </a:rPr>
              <a:t>：</a:t>
            </a:r>
            <a:r>
              <a:rPr kumimoji="1" lang="zh-TW" altLang="en-US" sz="2400" dirty="0">
                <a:latin typeface="ﾒｲﾘｵ"/>
              </a:rPr>
              <a:t>昭和</a:t>
            </a:r>
            <a:r>
              <a:rPr kumimoji="1" lang="en-US" altLang="zh-TW" sz="2400" dirty="0">
                <a:latin typeface="ﾒｲﾘｵ"/>
              </a:rPr>
              <a:t>61</a:t>
            </a:r>
            <a:r>
              <a:rPr kumimoji="1" lang="zh-TW" altLang="en-US" sz="2400" dirty="0">
                <a:latin typeface="ﾒｲﾘｵ"/>
              </a:rPr>
              <a:t>年度</a:t>
            </a:r>
            <a:endParaRPr kumimoji="1" lang="en-US" altLang="zh-TW" sz="2400" dirty="0">
              <a:latin typeface="ﾒｲﾘｵ"/>
            </a:endParaRPr>
          </a:p>
          <a:p>
            <a:pPr marL="0" indent="0">
              <a:lnSpc>
                <a:spcPts val="2000"/>
              </a:lnSpc>
              <a:buNone/>
            </a:pPr>
            <a:r>
              <a:rPr lang="ja-JP" altLang="en-US" sz="2400" dirty="0">
                <a:latin typeface="ﾒｲﾘｵ"/>
              </a:rPr>
              <a:t>Ｒ</a:t>
            </a:r>
            <a:r>
              <a:rPr kumimoji="1" lang="ja-JP" altLang="en-US" sz="2400" dirty="0">
                <a:latin typeface="ﾒｲﾘｵ"/>
              </a:rPr>
              <a:t>６使用回数： </a:t>
            </a:r>
            <a:r>
              <a:rPr kumimoji="1" lang="en-US" altLang="ja-JP" sz="2400" dirty="0">
                <a:latin typeface="ﾒｲﾘｵ"/>
              </a:rPr>
              <a:t>103</a:t>
            </a:r>
            <a:r>
              <a:rPr kumimoji="1" lang="ja-JP" altLang="en-US" sz="2400" dirty="0">
                <a:latin typeface="ﾒｲﾘｵ"/>
              </a:rPr>
              <a:t>回</a:t>
            </a:r>
            <a:r>
              <a:rPr kumimoji="1" lang="ja-JP" altLang="en-US" sz="1800" dirty="0">
                <a:latin typeface="ﾒｲﾘｵ"/>
              </a:rPr>
              <a:t>（</a:t>
            </a:r>
            <a:r>
              <a:rPr kumimoji="1" lang="en-US" altLang="ja-JP" sz="1800" dirty="0">
                <a:latin typeface="ﾒｲﾘｵ"/>
              </a:rPr>
              <a:t>127</a:t>
            </a:r>
            <a:r>
              <a:rPr kumimoji="1" lang="ja-JP" altLang="en-US" sz="1800" dirty="0">
                <a:latin typeface="ﾒｲﾘｵ"/>
              </a:rPr>
              <a:t>集会所のうち多い順で</a:t>
            </a:r>
            <a:r>
              <a:rPr kumimoji="1" lang="en-US" altLang="ja-JP" sz="1800" dirty="0">
                <a:latin typeface="ﾒｲﾘｵ"/>
              </a:rPr>
              <a:t>60</a:t>
            </a:r>
            <a:r>
              <a:rPr kumimoji="1" lang="ja-JP" altLang="en-US" sz="1800" dirty="0">
                <a:latin typeface="ﾒｲﾘｵ"/>
              </a:rPr>
              <a:t>番目）</a:t>
            </a:r>
          </a:p>
        </p:txBody>
      </p:sp>
      <p:pic>
        <p:nvPicPr>
          <p:cNvPr id="5" name="図 4">
            <a:extLst>
              <a:ext uri="{FF2B5EF4-FFF2-40B4-BE49-F238E27FC236}">
                <a16:creationId xmlns:a16="http://schemas.microsoft.com/office/drawing/2014/main" id="{7098E580-42D6-4425-A9BF-F3E65DFE69FE}"/>
              </a:ext>
            </a:extLst>
          </p:cNvPr>
          <p:cNvPicPr>
            <a:picLocks noChangeAspect="1"/>
          </p:cNvPicPr>
          <p:nvPr/>
        </p:nvPicPr>
        <p:blipFill rotWithShape="1">
          <a:blip r:embed="rId2">
            <a:extLst>
              <a:ext uri="{28A0092B-C50C-407E-A947-70E740481C1C}">
                <a14:useLocalDpi xmlns:a14="http://schemas.microsoft.com/office/drawing/2010/main" val="0"/>
              </a:ext>
            </a:extLst>
          </a:blip>
          <a:srcRect b="12032"/>
          <a:stretch/>
        </p:blipFill>
        <p:spPr>
          <a:xfrm>
            <a:off x="1415710" y="1111068"/>
            <a:ext cx="6312579" cy="4167055"/>
          </a:xfrm>
          <a:prstGeom prst="rect">
            <a:avLst/>
          </a:prstGeom>
        </p:spPr>
      </p:pic>
      <p:sp>
        <p:nvSpPr>
          <p:cNvPr id="7" name="スライド番号プレースホルダー 6">
            <a:extLst>
              <a:ext uri="{FF2B5EF4-FFF2-40B4-BE49-F238E27FC236}">
                <a16:creationId xmlns:a16="http://schemas.microsoft.com/office/drawing/2014/main" id="{05224CC0-2016-424C-8C1E-8374FC340F20}"/>
              </a:ext>
            </a:extLst>
          </p:cNvPr>
          <p:cNvSpPr>
            <a:spLocks noGrp="1"/>
          </p:cNvSpPr>
          <p:nvPr>
            <p:ph type="sldNum" sz="quarter" idx="12"/>
          </p:nvPr>
        </p:nvSpPr>
        <p:spPr/>
        <p:txBody>
          <a:bodyPr/>
          <a:lstStyle/>
          <a:p>
            <a:fld id="{53CB00C0-51BA-40F4-A6CD-9BD672424D14}" type="slidenum">
              <a:rPr kumimoji="1" lang="ja-JP" altLang="en-US" smtClean="0"/>
              <a:t>10</a:t>
            </a:fld>
            <a:endParaRPr kumimoji="1" lang="ja-JP" altLang="en-US"/>
          </a:p>
        </p:txBody>
      </p:sp>
    </p:spTree>
    <p:extLst>
      <p:ext uri="{BB962C8B-B14F-4D97-AF65-F5344CB8AC3E}">
        <p14:creationId xmlns:p14="http://schemas.microsoft.com/office/powerpoint/2010/main" val="859153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1F415F-2D1F-408D-8590-F60D96FB495A}"/>
              </a:ext>
            </a:extLst>
          </p:cNvPr>
          <p:cNvSpPr>
            <a:spLocks noGrp="1"/>
          </p:cNvSpPr>
          <p:nvPr>
            <p:ph type="title"/>
          </p:nvPr>
        </p:nvSpPr>
        <p:spPr>
          <a:xfrm>
            <a:off x="0" y="222160"/>
            <a:ext cx="9144000" cy="888908"/>
          </a:xfrm>
        </p:spPr>
        <p:txBody>
          <a:bodyPr>
            <a:normAutofit fontScale="90000"/>
          </a:bodyPr>
          <a:lstStyle/>
          <a:p>
            <a:pPr algn="ctr"/>
            <a:r>
              <a:rPr kumimoji="1" lang="ja-JP" altLang="en-US" dirty="0"/>
              <a:t>老ノ木集会所での取組① まちの縁がわ</a:t>
            </a:r>
            <a:r>
              <a:rPr lang="ja-JP" altLang="en-US" dirty="0"/>
              <a:t>促進事業</a:t>
            </a:r>
            <a:endParaRPr kumimoji="1" lang="ja-JP" altLang="en-US" dirty="0"/>
          </a:p>
        </p:txBody>
      </p:sp>
      <p:pic>
        <p:nvPicPr>
          <p:cNvPr id="8" name="図 7">
            <a:extLst>
              <a:ext uri="{FF2B5EF4-FFF2-40B4-BE49-F238E27FC236}">
                <a16:creationId xmlns:a16="http://schemas.microsoft.com/office/drawing/2014/main" id="{BF15CD68-0F58-4650-99CE-FF0F6F227CB1}"/>
              </a:ext>
            </a:extLst>
          </p:cNvPr>
          <p:cNvPicPr>
            <a:picLocks noChangeAspect="1"/>
          </p:cNvPicPr>
          <p:nvPr/>
        </p:nvPicPr>
        <p:blipFill rotWithShape="1">
          <a:blip r:embed="rId2">
            <a:extLst>
              <a:ext uri="{28A0092B-C50C-407E-A947-70E740481C1C}">
                <a14:useLocalDpi xmlns:a14="http://schemas.microsoft.com/office/drawing/2010/main" val="0"/>
              </a:ext>
            </a:extLst>
          </a:blip>
          <a:srcRect l="32830" t="18721" r="37122" b="4942"/>
          <a:stretch/>
        </p:blipFill>
        <p:spPr>
          <a:xfrm>
            <a:off x="256119" y="1334572"/>
            <a:ext cx="3749200" cy="5127707"/>
          </a:xfrm>
          <a:prstGeom prst="rect">
            <a:avLst/>
          </a:prstGeom>
        </p:spPr>
      </p:pic>
      <p:sp>
        <p:nvSpPr>
          <p:cNvPr id="7" name="スライド番号プレースホルダー 6">
            <a:extLst>
              <a:ext uri="{FF2B5EF4-FFF2-40B4-BE49-F238E27FC236}">
                <a16:creationId xmlns:a16="http://schemas.microsoft.com/office/drawing/2014/main" id="{F1F57CA9-73FA-4378-827F-8138B586C507}"/>
              </a:ext>
            </a:extLst>
          </p:cNvPr>
          <p:cNvSpPr>
            <a:spLocks noGrp="1"/>
          </p:cNvSpPr>
          <p:nvPr>
            <p:ph type="sldNum" sz="quarter" idx="12"/>
          </p:nvPr>
        </p:nvSpPr>
        <p:spPr/>
        <p:txBody>
          <a:bodyPr/>
          <a:lstStyle/>
          <a:p>
            <a:fld id="{53CB00C0-51BA-40F4-A6CD-9BD672424D14}" type="slidenum">
              <a:rPr kumimoji="1" lang="ja-JP" altLang="en-US" smtClean="0"/>
              <a:t>11</a:t>
            </a:fld>
            <a:endParaRPr kumimoji="1" lang="ja-JP" altLang="en-US"/>
          </a:p>
        </p:txBody>
      </p:sp>
      <p:grpSp>
        <p:nvGrpSpPr>
          <p:cNvPr id="6" name="グループ化 5">
            <a:extLst>
              <a:ext uri="{FF2B5EF4-FFF2-40B4-BE49-F238E27FC236}">
                <a16:creationId xmlns:a16="http://schemas.microsoft.com/office/drawing/2014/main" id="{AB2FEC01-861C-45F5-9EFE-A1E5DEF349D4}"/>
              </a:ext>
            </a:extLst>
          </p:cNvPr>
          <p:cNvGrpSpPr/>
          <p:nvPr/>
        </p:nvGrpSpPr>
        <p:grpSpPr>
          <a:xfrm>
            <a:off x="4210417" y="1334572"/>
            <a:ext cx="4629746" cy="5127707"/>
            <a:chOff x="4092224" y="1334572"/>
            <a:chExt cx="4812626" cy="5310270"/>
          </a:xfrm>
        </p:grpSpPr>
        <p:pic>
          <p:nvPicPr>
            <p:cNvPr id="5" name="図 4">
              <a:extLst>
                <a:ext uri="{FF2B5EF4-FFF2-40B4-BE49-F238E27FC236}">
                  <a16:creationId xmlns:a16="http://schemas.microsoft.com/office/drawing/2014/main" id="{851EE1E6-F2D9-4BFD-8D9F-F435AE7C6BD7}"/>
                </a:ext>
              </a:extLst>
            </p:cNvPr>
            <p:cNvPicPr>
              <a:picLocks noChangeAspect="1"/>
            </p:cNvPicPr>
            <p:nvPr/>
          </p:nvPicPr>
          <p:blipFill rotWithShape="1">
            <a:blip r:embed="rId3">
              <a:extLst>
                <a:ext uri="{28A0092B-C50C-407E-A947-70E740481C1C}">
                  <a14:useLocalDpi xmlns:a14="http://schemas.microsoft.com/office/drawing/2010/main" val="0"/>
                </a:ext>
              </a:extLst>
            </a:blip>
            <a:srcRect l="10877" r="21152"/>
            <a:stretch/>
          </p:blipFill>
          <p:spPr>
            <a:xfrm>
              <a:off x="4092224" y="1334572"/>
              <a:ext cx="4812626" cy="5310270"/>
            </a:xfrm>
            <a:prstGeom prst="rect">
              <a:avLst/>
            </a:prstGeom>
          </p:spPr>
        </p:pic>
        <p:sp>
          <p:nvSpPr>
            <p:cNvPr id="9" name="スマイル 8">
              <a:extLst>
                <a:ext uri="{FF2B5EF4-FFF2-40B4-BE49-F238E27FC236}">
                  <a16:creationId xmlns:a16="http://schemas.microsoft.com/office/drawing/2014/main" id="{6FB8DEDB-54D8-49E1-96B1-0E05959C42CA}"/>
                </a:ext>
              </a:extLst>
            </p:cNvPr>
            <p:cNvSpPr/>
            <p:nvPr/>
          </p:nvSpPr>
          <p:spPr>
            <a:xfrm>
              <a:off x="5143413" y="2924905"/>
              <a:ext cx="385190" cy="364854"/>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マイル 9">
              <a:extLst>
                <a:ext uri="{FF2B5EF4-FFF2-40B4-BE49-F238E27FC236}">
                  <a16:creationId xmlns:a16="http://schemas.microsoft.com/office/drawing/2014/main" id="{16F13508-81A6-4910-B99F-97D676A1B9D8}"/>
                </a:ext>
              </a:extLst>
            </p:cNvPr>
            <p:cNvSpPr/>
            <p:nvPr/>
          </p:nvSpPr>
          <p:spPr>
            <a:xfrm>
              <a:off x="4435675" y="3709257"/>
              <a:ext cx="473949" cy="426643"/>
            </a:xfrm>
            <a:prstGeom prst="smileyFace">
              <a:avLst>
                <a:gd name="adj" fmla="val 46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マイル 10">
              <a:extLst>
                <a:ext uri="{FF2B5EF4-FFF2-40B4-BE49-F238E27FC236}">
                  <a16:creationId xmlns:a16="http://schemas.microsoft.com/office/drawing/2014/main" id="{DF6F8D0C-76BF-48B1-AC48-96AA5918998C}"/>
                </a:ext>
              </a:extLst>
            </p:cNvPr>
            <p:cNvSpPr/>
            <p:nvPr/>
          </p:nvSpPr>
          <p:spPr>
            <a:xfrm>
              <a:off x="5765957" y="3410319"/>
              <a:ext cx="473949" cy="43935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マイル 11">
              <a:extLst>
                <a:ext uri="{FF2B5EF4-FFF2-40B4-BE49-F238E27FC236}">
                  <a16:creationId xmlns:a16="http://schemas.microsoft.com/office/drawing/2014/main" id="{EA7AD562-AFD2-43D0-B86E-421BE4855A6C}"/>
                </a:ext>
              </a:extLst>
            </p:cNvPr>
            <p:cNvSpPr/>
            <p:nvPr/>
          </p:nvSpPr>
          <p:spPr>
            <a:xfrm>
              <a:off x="7010063" y="2789929"/>
              <a:ext cx="385190" cy="364854"/>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マイル 12">
              <a:extLst>
                <a:ext uri="{FF2B5EF4-FFF2-40B4-BE49-F238E27FC236}">
                  <a16:creationId xmlns:a16="http://schemas.microsoft.com/office/drawing/2014/main" id="{7871A272-851D-42EA-8C66-2CA029D5C199}"/>
                </a:ext>
              </a:extLst>
            </p:cNvPr>
            <p:cNvSpPr/>
            <p:nvPr/>
          </p:nvSpPr>
          <p:spPr>
            <a:xfrm>
              <a:off x="7482158" y="2665447"/>
              <a:ext cx="385190" cy="312156"/>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スマイル 20">
            <a:extLst>
              <a:ext uri="{FF2B5EF4-FFF2-40B4-BE49-F238E27FC236}">
                <a16:creationId xmlns:a16="http://schemas.microsoft.com/office/drawing/2014/main" id="{E29F97BE-4957-405A-9408-4B01E49F8AD2}"/>
              </a:ext>
            </a:extLst>
          </p:cNvPr>
          <p:cNvSpPr/>
          <p:nvPr/>
        </p:nvSpPr>
        <p:spPr>
          <a:xfrm>
            <a:off x="8047184" y="2565532"/>
            <a:ext cx="370553" cy="301424"/>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66633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D87D63-9AD8-4BD1-97BA-20B78263AD18}"/>
              </a:ext>
            </a:extLst>
          </p:cNvPr>
          <p:cNvSpPr>
            <a:spLocks noGrp="1"/>
          </p:cNvSpPr>
          <p:nvPr>
            <p:ph type="title"/>
          </p:nvPr>
        </p:nvSpPr>
        <p:spPr>
          <a:xfrm>
            <a:off x="0" y="265667"/>
            <a:ext cx="9144000" cy="888908"/>
          </a:xfrm>
        </p:spPr>
        <p:txBody>
          <a:bodyPr lIns="0" rIns="0">
            <a:normAutofit fontScale="90000"/>
          </a:bodyPr>
          <a:lstStyle/>
          <a:p>
            <a:pPr algn="ctr"/>
            <a:r>
              <a:rPr kumimoji="1" lang="ja-JP" altLang="en-US" dirty="0"/>
              <a:t>老ノ木集会所での取組</a:t>
            </a:r>
            <a:r>
              <a:rPr lang="ja-JP" altLang="en-US" dirty="0"/>
              <a:t>② 宇治未来キャンパス</a:t>
            </a:r>
            <a:endParaRPr kumimoji="1" lang="ja-JP" altLang="en-US" dirty="0"/>
          </a:p>
        </p:txBody>
      </p:sp>
      <p:pic>
        <p:nvPicPr>
          <p:cNvPr id="9" name="図 8">
            <a:extLst>
              <a:ext uri="{FF2B5EF4-FFF2-40B4-BE49-F238E27FC236}">
                <a16:creationId xmlns:a16="http://schemas.microsoft.com/office/drawing/2014/main" id="{BDF65480-AC7B-4259-B857-090A5A36D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638" y="1300051"/>
            <a:ext cx="3548997" cy="5016751"/>
          </a:xfrm>
          <a:prstGeom prst="rect">
            <a:avLst/>
          </a:prstGeom>
        </p:spPr>
      </p:pic>
      <p:grpSp>
        <p:nvGrpSpPr>
          <p:cNvPr id="14" name="グループ化 13">
            <a:extLst>
              <a:ext uri="{FF2B5EF4-FFF2-40B4-BE49-F238E27FC236}">
                <a16:creationId xmlns:a16="http://schemas.microsoft.com/office/drawing/2014/main" id="{52669F00-3E5B-405E-849D-692FE7986ABE}"/>
              </a:ext>
            </a:extLst>
          </p:cNvPr>
          <p:cNvGrpSpPr/>
          <p:nvPr/>
        </p:nvGrpSpPr>
        <p:grpSpPr>
          <a:xfrm>
            <a:off x="3938954" y="1300052"/>
            <a:ext cx="4820733" cy="5016750"/>
            <a:chOff x="3938954" y="1575583"/>
            <a:chExt cx="5106572" cy="5222630"/>
          </a:xfrm>
        </p:grpSpPr>
        <p:pic>
          <p:nvPicPr>
            <p:cNvPr id="5" name="図 4">
              <a:extLst>
                <a:ext uri="{FF2B5EF4-FFF2-40B4-BE49-F238E27FC236}">
                  <a16:creationId xmlns:a16="http://schemas.microsoft.com/office/drawing/2014/main" id="{F8C9F1D5-1D93-4B60-B3A6-3BB08948EE2B}"/>
                </a:ext>
              </a:extLst>
            </p:cNvPr>
            <p:cNvPicPr>
              <a:picLocks noChangeAspect="1"/>
            </p:cNvPicPr>
            <p:nvPr/>
          </p:nvPicPr>
          <p:blipFill rotWithShape="1">
            <a:blip r:embed="rId3">
              <a:extLst>
                <a:ext uri="{28A0092B-C50C-407E-A947-70E740481C1C}">
                  <a14:useLocalDpi xmlns:a14="http://schemas.microsoft.com/office/drawing/2010/main" val="0"/>
                </a:ext>
              </a:extLst>
            </a:blip>
            <a:srcRect l="20207" r="6444"/>
            <a:stretch/>
          </p:blipFill>
          <p:spPr>
            <a:xfrm>
              <a:off x="3938954" y="1575583"/>
              <a:ext cx="5106572" cy="5222630"/>
            </a:xfrm>
            <a:prstGeom prst="rect">
              <a:avLst/>
            </a:prstGeom>
          </p:spPr>
        </p:pic>
        <p:sp>
          <p:nvSpPr>
            <p:cNvPr id="10" name="スマイル 9">
              <a:extLst>
                <a:ext uri="{FF2B5EF4-FFF2-40B4-BE49-F238E27FC236}">
                  <a16:creationId xmlns:a16="http://schemas.microsoft.com/office/drawing/2014/main" id="{60F9D49C-DB34-4E4E-AE55-76F6C96D2128}"/>
                </a:ext>
              </a:extLst>
            </p:cNvPr>
            <p:cNvSpPr/>
            <p:nvPr/>
          </p:nvSpPr>
          <p:spPr>
            <a:xfrm>
              <a:off x="4670475" y="2004646"/>
              <a:ext cx="450166" cy="40796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マイル 10">
              <a:extLst>
                <a:ext uri="{FF2B5EF4-FFF2-40B4-BE49-F238E27FC236}">
                  <a16:creationId xmlns:a16="http://schemas.microsoft.com/office/drawing/2014/main" id="{A82041D4-6B2A-4551-BB7D-88FDE0F34925}"/>
                </a:ext>
              </a:extLst>
            </p:cNvPr>
            <p:cNvSpPr/>
            <p:nvPr/>
          </p:nvSpPr>
          <p:spPr>
            <a:xfrm>
              <a:off x="5542670" y="3091377"/>
              <a:ext cx="405620" cy="379827"/>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マイル 11">
              <a:extLst>
                <a:ext uri="{FF2B5EF4-FFF2-40B4-BE49-F238E27FC236}">
                  <a16:creationId xmlns:a16="http://schemas.microsoft.com/office/drawing/2014/main" id="{FFBB7242-7FBA-4A80-81E8-B1FDD1DD98D1}"/>
                </a:ext>
              </a:extLst>
            </p:cNvPr>
            <p:cNvSpPr/>
            <p:nvPr/>
          </p:nvSpPr>
          <p:spPr>
            <a:xfrm>
              <a:off x="4299790" y="2157046"/>
              <a:ext cx="311834" cy="25556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マイル 12">
              <a:extLst>
                <a:ext uri="{FF2B5EF4-FFF2-40B4-BE49-F238E27FC236}">
                  <a16:creationId xmlns:a16="http://schemas.microsoft.com/office/drawing/2014/main" id="{9EA00466-EA29-4DA8-92D2-38320E36963B}"/>
                </a:ext>
              </a:extLst>
            </p:cNvPr>
            <p:cNvSpPr/>
            <p:nvPr/>
          </p:nvSpPr>
          <p:spPr>
            <a:xfrm>
              <a:off x="3987956" y="2691618"/>
              <a:ext cx="311834" cy="25556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スライド番号プレースホルダー 5">
            <a:extLst>
              <a:ext uri="{FF2B5EF4-FFF2-40B4-BE49-F238E27FC236}">
                <a16:creationId xmlns:a16="http://schemas.microsoft.com/office/drawing/2014/main" id="{7F33EAE9-633D-483D-916D-F6BD7CF302CE}"/>
              </a:ext>
            </a:extLst>
          </p:cNvPr>
          <p:cNvSpPr>
            <a:spLocks noGrp="1"/>
          </p:cNvSpPr>
          <p:nvPr>
            <p:ph type="sldNum" sz="quarter" idx="12"/>
          </p:nvPr>
        </p:nvSpPr>
        <p:spPr/>
        <p:txBody>
          <a:bodyPr/>
          <a:lstStyle/>
          <a:p>
            <a:fld id="{53CB00C0-51BA-40F4-A6CD-9BD672424D14}" type="slidenum">
              <a:rPr kumimoji="1" lang="ja-JP" altLang="en-US" smtClean="0"/>
              <a:t>12</a:t>
            </a:fld>
            <a:endParaRPr kumimoji="1" lang="ja-JP" altLang="en-US" dirty="0"/>
          </a:p>
        </p:txBody>
      </p:sp>
    </p:spTree>
    <p:extLst>
      <p:ext uri="{BB962C8B-B14F-4D97-AF65-F5344CB8AC3E}">
        <p14:creationId xmlns:p14="http://schemas.microsoft.com/office/powerpoint/2010/main" val="426719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0A64C3-4061-494A-93E7-A114A39C626D}"/>
              </a:ext>
            </a:extLst>
          </p:cNvPr>
          <p:cNvSpPr>
            <a:spLocks noGrp="1"/>
          </p:cNvSpPr>
          <p:nvPr>
            <p:ph type="title"/>
          </p:nvPr>
        </p:nvSpPr>
        <p:spPr>
          <a:xfrm>
            <a:off x="628650" y="2766218"/>
            <a:ext cx="8262132" cy="1325563"/>
          </a:xfrm>
        </p:spPr>
        <p:txBody>
          <a:bodyPr>
            <a:normAutofit/>
          </a:bodyPr>
          <a:lstStyle/>
          <a:p>
            <a:pPr marL="0" indent="0">
              <a:buNone/>
            </a:pPr>
            <a:r>
              <a:rPr kumimoji="1" lang="ja-JP" altLang="en-US" sz="3600" dirty="0">
                <a:latin typeface="+mj-ea"/>
                <a:ea typeface="+mj-ea"/>
              </a:rPr>
              <a:t>３．</a:t>
            </a:r>
            <a:r>
              <a:rPr lang="en-US" altLang="ja-JP" dirty="0">
                <a:latin typeface="+mj-ea"/>
              </a:rPr>
              <a:t>(</a:t>
            </a:r>
            <a:r>
              <a:rPr kumimoji="1" lang="ja-JP" altLang="en-US" sz="3600" dirty="0">
                <a:latin typeface="+mj-ea"/>
                <a:ea typeface="+mj-ea"/>
              </a:rPr>
              <a:t>譲渡前</a:t>
            </a:r>
            <a:r>
              <a:rPr lang="en-US" altLang="ja-JP" dirty="0">
                <a:latin typeface="+mj-ea"/>
              </a:rPr>
              <a:t>)</a:t>
            </a:r>
            <a:r>
              <a:rPr kumimoji="1" lang="ja-JP" altLang="en-US" sz="3600" dirty="0">
                <a:latin typeface="+mj-ea"/>
                <a:ea typeface="+mj-ea"/>
              </a:rPr>
              <a:t>公立集会所と</a:t>
            </a:r>
            <a:br>
              <a:rPr kumimoji="1" lang="en-US" altLang="ja-JP" sz="3600" dirty="0">
                <a:latin typeface="+mj-ea"/>
                <a:ea typeface="+mj-ea"/>
              </a:rPr>
            </a:br>
            <a:r>
              <a:rPr kumimoji="1" lang="ja-JP" altLang="en-US" sz="3600" dirty="0">
                <a:latin typeface="+mj-ea"/>
                <a:ea typeface="+mj-ea"/>
              </a:rPr>
              <a:t>　　</a:t>
            </a:r>
            <a:r>
              <a:rPr kumimoji="1" lang="en-US" altLang="ja-JP" sz="3600" dirty="0">
                <a:latin typeface="+mj-ea"/>
                <a:ea typeface="+mj-ea"/>
              </a:rPr>
              <a:t>(</a:t>
            </a:r>
            <a:r>
              <a:rPr kumimoji="1" lang="ja-JP" altLang="en-US" sz="3600" dirty="0">
                <a:latin typeface="+mj-ea"/>
                <a:ea typeface="+mj-ea"/>
              </a:rPr>
              <a:t>譲渡後</a:t>
            </a:r>
            <a:r>
              <a:rPr kumimoji="1" lang="en-US" altLang="ja-JP" sz="3600" dirty="0">
                <a:latin typeface="+mj-ea"/>
                <a:ea typeface="+mj-ea"/>
              </a:rPr>
              <a:t>)</a:t>
            </a:r>
            <a:r>
              <a:rPr kumimoji="1" lang="ja-JP" altLang="en-US" sz="3600" dirty="0">
                <a:latin typeface="+mj-ea"/>
                <a:ea typeface="+mj-ea"/>
              </a:rPr>
              <a:t>民間集会所の違い</a:t>
            </a:r>
          </a:p>
        </p:txBody>
      </p:sp>
      <p:sp>
        <p:nvSpPr>
          <p:cNvPr id="5" name="スライド番号プレースホルダー 4">
            <a:extLst>
              <a:ext uri="{FF2B5EF4-FFF2-40B4-BE49-F238E27FC236}">
                <a16:creationId xmlns:a16="http://schemas.microsoft.com/office/drawing/2014/main" id="{2F409C02-C2A9-4373-8D4D-4E19B284E158}"/>
              </a:ext>
            </a:extLst>
          </p:cNvPr>
          <p:cNvSpPr>
            <a:spLocks noGrp="1"/>
          </p:cNvSpPr>
          <p:nvPr>
            <p:ph type="sldNum" sz="quarter" idx="12"/>
          </p:nvPr>
        </p:nvSpPr>
        <p:spPr/>
        <p:txBody>
          <a:bodyPr/>
          <a:lstStyle/>
          <a:p>
            <a:fld id="{53CB00C0-51BA-40F4-A6CD-9BD672424D14}" type="slidenum">
              <a:rPr kumimoji="1" lang="ja-JP" altLang="en-US" smtClean="0"/>
              <a:t>13</a:t>
            </a:fld>
            <a:endParaRPr kumimoji="1" lang="ja-JP" altLang="en-US"/>
          </a:p>
        </p:txBody>
      </p:sp>
    </p:spTree>
    <p:extLst>
      <p:ext uri="{BB962C8B-B14F-4D97-AF65-F5344CB8AC3E}">
        <p14:creationId xmlns:p14="http://schemas.microsoft.com/office/powerpoint/2010/main" val="783412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82B287-D94F-4299-A565-7A399C634994}"/>
              </a:ext>
            </a:extLst>
          </p:cNvPr>
          <p:cNvSpPr>
            <a:spLocks noGrp="1"/>
          </p:cNvSpPr>
          <p:nvPr>
            <p:ph type="title"/>
          </p:nvPr>
        </p:nvSpPr>
        <p:spPr>
          <a:xfrm>
            <a:off x="628648" y="588200"/>
            <a:ext cx="7886700" cy="888908"/>
          </a:xfrm>
        </p:spPr>
        <p:txBody>
          <a:bodyPr/>
          <a:lstStyle/>
          <a:p>
            <a:pPr algn="ctr"/>
            <a:r>
              <a:rPr kumimoji="1" lang="ja-JP" altLang="en-US" dirty="0"/>
              <a:t>公立集会所の現状と整理①</a:t>
            </a:r>
          </a:p>
        </p:txBody>
      </p:sp>
      <p:sp>
        <p:nvSpPr>
          <p:cNvPr id="3" name="コンテンツ プレースホルダー 2">
            <a:extLst>
              <a:ext uri="{FF2B5EF4-FFF2-40B4-BE49-F238E27FC236}">
                <a16:creationId xmlns:a16="http://schemas.microsoft.com/office/drawing/2014/main" id="{E90F8842-1DA6-4758-875D-F80440F13DD4}"/>
              </a:ext>
            </a:extLst>
          </p:cNvPr>
          <p:cNvSpPr>
            <a:spLocks noGrp="1"/>
          </p:cNvSpPr>
          <p:nvPr>
            <p:ph idx="1"/>
          </p:nvPr>
        </p:nvSpPr>
        <p:spPr>
          <a:xfrm>
            <a:off x="198780" y="1726818"/>
            <a:ext cx="8746435" cy="5131182"/>
          </a:xfrm>
        </p:spPr>
        <p:txBody>
          <a:bodyPr>
            <a:normAutofit/>
          </a:bodyPr>
          <a:lstStyle/>
          <a:p>
            <a:pPr>
              <a:spcBef>
                <a:spcPts val="3000"/>
              </a:spcBef>
            </a:pPr>
            <a:r>
              <a:rPr lang="ja-JP" altLang="en-US" sz="3000" dirty="0">
                <a:latin typeface="+mj-ea"/>
                <a:ea typeface="+mj-ea"/>
              </a:rPr>
              <a:t>公立集会所は「施設整備は市、運営は地元」を基本に運営</a:t>
            </a:r>
            <a:endParaRPr lang="en-US" altLang="ja-JP" sz="3000" dirty="0">
              <a:latin typeface="+mj-ea"/>
              <a:ea typeface="+mj-ea"/>
            </a:endParaRPr>
          </a:p>
          <a:p>
            <a:pPr>
              <a:spcBef>
                <a:spcPts val="3000"/>
              </a:spcBef>
            </a:pPr>
            <a:r>
              <a:rPr lang="ja-JP" altLang="en-US" sz="3000" dirty="0">
                <a:latin typeface="+mj-ea"/>
                <a:ea typeface="+mj-ea"/>
              </a:rPr>
              <a:t>各集会所運営委員会が集会所を運営</a:t>
            </a:r>
            <a:endParaRPr lang="en-US" altLang="ja-JP" sz="3000" dirty="0">
              <a:latin typeface="+mj-ea"/>
              <a:ea typeface="+mj-ea"/>
            </a:endParaRPr>
          </a:p>
          <a:p>
            <a:pPr marL="0" indent="0">
              <a:buNone/>
            </a:pPr>
            <a:r>
              <a:rPr lang="ja-JP" altLang="en-US" sz="3000" dirty="0">
                <a:latin typeface="+mj-ea"/>
                <a:ea typeface="+mj-ea"/>
              </a:rPr>
              <a:t>（老ノ木集会所運営委員会は小倉連合町内会）</a:t>
            </a:r>
            <a:endParaRPr lang="en-US" altLang="ja-JP" sz="3000" dirty="0">
              <a:latin typeface="+mj-ea"/>
              <a:ea typeface="+mj-ea"/>
            </a:endParaRPr>
          </a:p>
          <a:p>
            <a:pPr>
              <a:spcBef>
                <a:spcPts val="3000"/>
              </a:spcBef>
            </a:pPr>
            <a:r>
              <a:rPr lang="ja-JP" altLang="en-US" sz="3000" dirty="0">
                <a:latin typeface="+mj-ea"/>
                <a:ea typeface="+mj-ea"/>
              </a:rPr>
              <a:t>運営委員会が推薦し、市長が委嘱した集会所　管理者が鍵・使用簿の管理等を実施</a:t>
            </a:r>
            <a:endParaRPr lang="en-US" altLang="ja-JP" sz="3000" dirty="0">
              <a:latin typeface="+mj-ea"/>
              <a:ea typeface="+mj-ea"/>
            </a:endParaRPr>
          </a:p>
        </p:txBody>
      </p:sp>
      <p:sp>
        <p:nvSpPr>
          <p:cNvPr id="6" name="スライド番号プレースホルダー 5">
            <a:extLst>
              <a:ext uri="{FF2B5EF4-FFF2-40B4-BE49-F238E27FC236}">
                <a16:creationId xmlns:a16="http://schemas.microsoft.com/office/drawing/2014/main" id="{DD9F16E8-244D-4E34-89BE-32887B51E549}"/>
              </a:ext>
            </a:extLst>
          </p:cNvPr>
          <p:cNvSpPr>
            <a:spLocks noGrp="1"/>
          </p:cNvSpPr>
          <p:nvPr>
            <p:ph type="sldNum" sz="quarter" idx="12"/>
          </p:nvPr>
        </p:nvSpPr>
        <p:spPr/>
        <p:txBody>
          <a:bodyPr/>
          <a:lstStyle/>
          <a:p>
            <a:fld id="{53CB00C0-51BA-40F4-A6CD-9BD672424D14}" type="slidenum">
              <a:rPr kumimoji="1" lang="ja-JP" altLang="en-US" smtClean="0"/>
              <a:t>14</a:t>
            </a:fld>
            <a:endParaRPr kumimoji="1" lang="ja-JP" altLang="en-US"/>
          </a:p>
        </p:txBody>
      </p:sp>
    </p:spTree>
    <p:extLst>
      <p:ext uri="{BB962C8B-B14F-4D97-AF65-F5344CB8AC3E}">
        <p14:creationId xmlns:p14="http://schemas.microsoft.com/office/powerpoint/2010/main" val="4215966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82B287-D94F-4299-A565-7A399C634994}"/>
              </a:ext>
            </a:extLst>
          </p:cNvPr>
          <p:cNvSpPr>
            <a:spLocks noGrp="1"/>
          </p:cNvSpPr>
          <p:nvPr>
            <p:ph type="title"/>
          </p:nvPr>
        </p:nvSpPr>
        <p:spPr>
          <a:xfrm>
            <a:off x="628648" y="574131"/>
            <a:ext cx="7886700" cy="888908"/>
          </a:xfrm>
        </p:spPr>
        <p:txBody>
          <a:bodyPr/>
          <a:lstStyle/>
          <a:p>
            <a:pPr algn="ctr"/>
            <a:r>
              <a:rPr kumimoji="1" lang="ja-JP" altLang="en-US" dirty="0"/>
              <a:t>公立集会所の現状と整理②</a:t>
            </a:r>
          </a:p>
        </p:txBody>
      </p:sp>
      <p:sp>
        <p:nvSpPr>
          <p:cNvPr id="3" name="コンテンツ プレースホルダー 2">
            <a:extLst>
              <a:ext uri="{FF2B5EF4-FFF2-40B4-BE49-F238E27FC236}">
                <a16:creationId xmlns:a16="http://schemas.microsoft.com/office/drawing/2014/main" id="{E90F8842-1DA6-4758-875D-F80440F13DD4}"/>
              </a:ext>
            </a:extLst>
          </p:cNvPr>
          <p:cNvSpPr>
            <a:spLocks noGrp="1"/>
          </p:cNvSpPr>
          <p:nvPr>
            <p:ph idx="1"/>
          </p:nvPr>
        </p:nvSpPr>
        <p:spPr>
          <a:xfrm>
            <a:off x="198780" y="1631851"/>
            <a:ext cx="8746435" cy="5046777"/>
          </a:xfrm>
        </p:spPr>
        <p:txBody>
          <a:bodyPr>
            <a:normAutofit/>
          </a:bodyPr>
          <a:lstStyle/>
          <a:p>
            <a:pPr>
              <a:spcBef>
                <a:spcPts val="3000"/>
              </a:spcBef>
            </a:pPr>
            <a:r>
              <a:rPr lang="ja-JP" altLang="en-US" sz="3000" dirty="0">
                <a:latin typeface="+mj-ea"/>
                <a:ea typeface="+mj-ea"/>
              </a:rPr>
              <a:t>集会所での営利行為は禁止</a:t>
            </a:r>
            <a:endParaRPr lang="en-US" altLang="ja-JP" sz="3000" dirty="0">
              <a:latin typeface="+mj-ea"/>
              <a:ea typeface="+mj-ea"/>
            </a:endParaRPr>
          </a:p>
          <a:p>
            <a:pPr marL="0" indent="0">
              <a:buNone/>
            </a:pPr>
            <a:r>
              <a:rPr lang="ja-JP" altLang="en-US" sz="3000" dirty="0">
                <a:latin typeface="+mj-ea"/>
                <a:ea typeface="+mj-ea"/>
              </a:rPr>
              <a:t>（地域のバザー等での金銭授受は可能）</a:t>
            </a:r>
            <a:endParaRPr lang="en-US" altLang="ja-JP" sz="3000" dirty="0">
              <a:latin typeface="+mj-ea"/>
              <a:ea typeface="+mj-ea"/>
            </a:endParaRPr>
          </a:p>
          <a:p>
            <a:pPr>
              <a:spcBef>
                <a:spcPts val="3000"/>
              </a:spcBef>
            </a:pPr>
            <a:r>
              <a:rPr lang="ja-JP" altLang="en-US" sz="3000" dirty="0">
                <a:latin typeface="+mj-ea"/>
                <a:ea typeface="+mj-ea"/>
              </a:rPr>
              <a:t>運営委員会設置備品・消耗品（襖・障子・　じゅうたん等含む）の設置・修繕は運営委員会負担</a:t>
            </a:r>
            <a:endParaRPr lang="en-US" altLang="ja-JP" sz="3000" dirty="0">
              <a:latin typeface="+mj-ea"/>
              <a:ea typeface="+mj-ea"/>
            </a:endParaRPr>
          </a:p>
          <a:p>
            <a:pPr>
              <a:spcBef>
                <a:spcPts val="3000"/>
              </a:spcBef>
            </a:pPr>
            <a:r>
              <a:rPr lang="ja-JP" altLang="en-US" sz="3000" dirty="0">
                <a:latin typeface="+mj-ea"/>
                <a:ea typeface="+mj-ea"/>
              </a:rPr>
              <a:t>建物・建物に付属するものの修繕は市が負担（ただし、故障時等、使用に支障をきたす場合の最低限の修繕）</a:t>
            </a:r>
            <a:endParaRPr lang="en-US" altLang="ja-JP" sz="3000" dirty="0">
              <a:latin typeface="+mj-ea"/>
              <a:ea typeface="+mj-ea"/>
            </a:endParaRPr>
          </a:p>
        </p:txBody>
      </p:sp>
      <p:sp>
        <p:nvSpPr>
          <p:cNvPr id="6" name="スライド番号プレースホルダー 5">
            <a:extLst>
              <a:ext uri="{FF2B5EF4-FFF2-40B4-BE49-F238E27FC236}">
                <a16:creationId xmlns:a16="http://schemas.microsoft.com/office/drawing/2014/main" id="{A2F95D98-6500-4917-A569-49D2AAA23F43}"/>
              </a:ext>
            </a:extLst>
          </p:cNvPr>
          <p:cNvSpPr>
            <a:spLocks noGrp="1"/>
          </p:cNvSpPr>
          <p:nvPr>
            <p:ph type="sldNum" sz="quarter" idx="12"/>
          </p:nvPr>
        </p:nvSpPr>
        <p:spPr/>
        <p:txBody>
          <a:bodyPr/>
          <a:lstStyle/>
          <a:p>
            <a:fld id="{53CB00C0-51BA-40F4-A6CD-9BD672424D14}" type="slidenum">
              <a:rPr kumimoji="1" lang="ja-JP" altLang="en-US" smtClean="0"/>
              <a:t>15</a:t>
            </a:fld>
            <a:endParaRPr kumimoji="1" lang="ja-JP" altLang="en-US"/>
          </a:p>
        </p:txBody>
      </p:sp>
    </p:spTree>
    <p:extLst>
      <p:ext uri="{BB962C8B-B14F-4D97-AF65-F5344CB8AC3E}">
        <p14:creationId xmlns:p14="http://schemas.microsoft.com/office/powerpoint/2010/main" val="631520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A95826-BB0A-4AB6-B353-99E1C26CDA4C}"/>
              </a:ext>
            </a:extLst>
          </p:cNvPr>
          <p:cNvSpPr>
            <a:spLocks noGrp="1"/>
          </p:cNvSpPr>
          <p:nvPr>
            <p:ph type="title"/>
          </p:nvPr>
        </p:nvSpPr>
        <p:spPr>
          <a:xfrm>
            <a:off x="628650" y="416691"/>
            <a:ext cx="7886700" cy="888908"/>
          </a:xfrm>
        </p:spPr>
        <p:txBody>
          <a:bodyPr/>
          <a:lstStyle/>
          <a:p>
            <a:pPr algn="ctr"/>
            <a:r>
              <a:rPr kumimoji="1" lang="ja-JP" altLang="en-US" dirty="0"/>
              <a:t>公立集会所と民間集会所の違い①</a:t>
            </a:r>
          </a:p>
        </p:txBody>
      </p:sp>
      <p:sp>
        <p:nvSpPr>
          <p:cNvPr id="3" name="コンテンツ プレースホルダー 2">
            <a:extLst>
              <a:ext uri="{FF2B5EF4-FFF2-40B4-BE49-F238E27FC236}">
                <a16:creationId xmlns:a16="http://schemas.microsoft.com/office/drawing/2014/main" id="{C4709033-4F5E-487C-ABE8-18C05236E56E}"/>
              </a:ext>
            </a:extLst>
          </p:cNvPr>
          <p:cNvSpPr>
            <a:spLocks noGrp="1"/>
          </p:cNvSpPr>
          <p:nvPr>
            <p:ph idx="1"/>
          </p:nvPr>
        </p:nvSpPr>
        <p:spPr>
          <a:xfrm>
            <a:off x="433098" y="2253288"/>
            <a:ext cx="3895119" cy="2446322"/>
          </a:xfrm>
          <a:ln>
            <a:solidFill>
              <a:schemeClr val="accent6">
                <a:lumMod val="75000"/>
              </a:schemeClr>
            </a:solidFill>
          </a:ln>
        </p:spPr>
        <p:txBody>
          <a:bodyPr lIns="46800">
            <a:normAutofit/>
          </a:bodyPr>
          <a:lstStyle/>
          <a:p>
            <a:pPr marL="0" indent="0">
              <a:spcBef>
                <a:spcPts val="0"/>
              </a:spcBef>
              <a:buNone/>
            </a:pPr>
            <a:endParaRPr kumimoji="1" lang="en-US" altLang="ja-JP" dirty="0">
              <a:latin typeface="+mj-ea"/>
              <a:ea typeface="+mj-ea"/>
            </a:endParaRPr>
          </a:p>
          <a:p>
            <a:pPr marL="0" indent="0">
              <a:spcBef>
                <a:spcPts val="0"/>
              </a:spcBef>
              <a:buNone/>
            </a:pPr>
            <a:r>
              <a:rPr kumimoji="1" lang="ja-JP" altLang="en-US" dirty="0">
                <a:latin typeface="+mj-ea"/>
                <a:ea typeface="+mj-ea"/>
              </a:rPr>
              <a:t>地域コミュニティ活動のみに使用可能</a:t>
            </a:r>
            <a:endParaRPr kumimoji="1" lang="en-US" altLang="ja-JP" dirty="0">
              <a:latin typeface="+mj-ea"/>
              <a:ea typeface="+mj-ea"/>
            </a:endParaRPr>
          </a:p>
          <a:p>
            <a:pPr marL="0" indent="0">
              <a:spcBef>
                <a:spcPts val="0"/>
              </a:spcBef>
              <a:buNone/>
            </a:pPr>
            <a:r>
              <a:rPr kumimoji="1" lang="ja-JP" altLang="en-US" u="sng" dirty="0">
                <a:latin typeface="+mj-ea"/>
                <a:ea typeface="+mj-ea"/>
              </a:rPr>
              <a:t>営利行為</a:t>
            </a:r>
            <a:r>
              <a:rPr kumimoji="1" lang="en-US" altLang="ja-JP" sz="1800" u="sng" dirty="0">
                <a:latin typeface="+mj-ea"/>
                <a:ea typeface="+mj-ea"/>
              </a:rPr>
              <a:t>※</a:t>
            </a:r>
            <a:r>
              <a:rPr kumimoji="1" lang="ja-JP" altLang="en-US" sz="1800" u="sng" dirty="0">
                <a:latin typeface="+mj-ea"/>
                <a:ea typeface="+mj-ea"/>
              </a:rPr>
              <a:t>１</a:t>
            </a:r>
            <a:r>
              <a:rPr kumimoji="1" lang="ja-JP" altLang="en-US" u="sng" dirty="0">
                <a:latin typeface="+mj-ea"/>
                <a:ea typeface="+mj-ea"/>
              </a:rPr>
              <a:t>は不可</a:t>
            </a:r>
            <a:endParaRPr kumimoji="1" lang="en-US" altLang="ja-JP" u="sng" dirty="0">
              <a:latin typeface="+mj-ea"/>
              <a:ea typeface="+mj-ea"/>
            </a:endParaRPr>
          </a:p>
          <a:p>
            <a:pPr marL="0" indent="0">
              <a:spcBef>
                <a:spcPts val="0"/>
              </a:spcBef>
              <a:buNone/>
            </a:pPr>
            <a:endParaRPr lang="en-US" altLang="ja-JP" dirty="0">
              <a:latin typeface="+mj-ea"/>
              <a:ea typeface="+mj-ea"/>
            </a:endParaRPr>
          </a:p>
        </p:txBody>
      </p:sp>
      <p:sp>
        <p:nvSpPr>
          <p:cNvPr id="4" name="正方形/長方形 3">
            <a:extLst>
              <a:ext uri="{FF2B5EF4-FFF2-40B4-BE49-F238E27FC236}">
                <a16:creationId xmlns:a16="http://schemas.microsoft.com/office/drawing/2014/main" id="{51845145-E990-4ECC-958A-C976ABA4090D}"/>
              </a:ext>
            </a:extLst>
          </p:cNvPr>
          <p:cNvSpPr/>
          <p:nvPr/>
        </p:nvSpPr>
        <p:spPr>
          <a:xfrm>
            <a:off x="433101" y="1692589"/>
            <a:ext cx="3918901" cy="560697"/>
          </a:xfrm>
          <a:prstGeom prst="rect">
            <a:avLst/>
          </a:prstGeom>
          <a:solidFill>
            <a:schemeClr val="accent6">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dist"/>
            <a:r>
              <a:rPr lang="ja-JP" altLang="en-US" sz="2400" b="1" kern="100" dirty="0">
                <a:effectLst/>
                <a:latin typeface="+mj-ea"/>
                <a:ea typeface="+mj-ea"/>
                <a:cs typeface="Times New Roman" panose="02020603050405020304" pitchFamily="18" charset="0"/>
              </a:rPr>
              <a:t>（譲渡前）公立集会所</a:t>
            </a:r>
            <a:r>
              <a:rPr lang="en-US" altLang="ja-JP" sz="2400" b="1" kern="100" dirty="0">
                <a:effectLst/>
                <a:latin typeface="+mj-ea"/>
                <a:ea typeface="+mj-ea"/>
                <a:cs typeface="Times New Roman" panose="02020603050405020304" pitchFamily="18" charset="0"/>
              </a:rPr>
              <a:t>	</a:t>
            </a:r>
            <a:endParaRPr lang="ja-JP" altLang="en-US" sz="2400" b="1" kern="100" dirty="0">
              <a:effectLst/>
              <a:latin typeface="+mj-ea"/>
              <a:ea typeface="+mj-ea"/>
              <a:cs typeface="Times New Roman" panose="02020603050405020304" pitchFamily="18" charset="0"/>
            </a:endParaRPr>
          </a:p>
        </p:txBody>
      </p:sp>
      <p:sp>
        <p:nvSpPr>
          <p:cNvPr id="9" name="コンテンツ プレースホルダー 2">
            <a:extLst>
              <a:ext uri="{FF2B5EF4-FFF2-40B4-BE49-F238E27FC236}">
                <a16:creationId xmlns:a16="http://schemas.microsoft.com/office/drawing/2014/main" id="{C40E9529-1171-4AC8-853F-877A022346BA}"/>
              </a:ext>
            </a:extLst>
          </p:cNvPr>
          <p:cNvSpPr txBox="1">
            <a:spLocks/>
          </p:cNvSpPr>
          <p:nvPr/>
        </p:nvSpPr>
        <p:spPr>
          <a:xfrm>
            <a:off x="4870421" y="2253286"/>
            <a:ext cx="3895121" cy="2454108"/>
          </a:xfrm>
          <a:prstGeom prst="rect">
            <a:avLst/>
          </a:prstGeom>
          <a:ln>
            <a:solidFill>
              <a:schemeClr val="accent6">
                <a:lumMod val="75000"/>
              </a:schemeClr>
            </a:solidFill>
          </a:ln>
        </p:spPr>
        <p:txBody>
          <a:bodyPr vert="horz" lIns="4680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altLang="ja-JP" sz="3200" dirty="0">
              <a:latin typeface="+mj-ea"/>
              <a:ea typeface="+mj-ea"/>
            </a:endParaRPr>
          </a:p>
          <a:p>
            <a:pPr marL="0" indent="0">
              <a:spcBef>
                <a:spcPts val="0"/>
              </a:spcBef>
              <a:buFont typeface="Arial" panose="020B0604020202020204" pitchFamily="34" charset="0"/>
              <a:buNone/>
            </a:pPr>
            <a:r>
              <a:rPr lang="ja-JP" altLang="en-US" dirty="0">
                <a:latin typeface="+mj-ea"/>
                <a:ea typeface="+mj-ea"/>
              </a:rPr>
              <a:t>主として</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lang="en-US" altLang="ja-JP" sz="1800" dirty="0">
                <a:solidFill>
                  <a:prstClr val="black"/>
                </a:solidFill>
                <a:latin typeface="メイリオ" panose="020B0604030504040204" pitchFamily="50" charset="-128"/>
                <a:ea typeface="メイリオ" panose="020B0604030504040204" pitchFamily="50" charset="-128"/>
              </a:rPr>
              <a:t>2</a:t>
            </a:r>
            <a:r>
              <a:rPr lang="ja-JP" altLang="en-US" dirty="0">
                <a:latin typeface="+mj-ea"/>
                <a:ea typeface="+mj-ea"/>
              </a:rPr>
              <a:t>地域コミュニティ活動に使用する　必要はあるが、</a:t>
            </a:r>
            <a:endParaRPr lang="en-US" altLang="ja-JP" dirty="0">
              <a:latin typeface="+mj-ea"/>
              <a:ea typeface="+mj-ea"/>
            </a:endParaRPr>
          </a:p>
          <a:p>
            <a:pPr marL="0" indent="0">
              <a:spcBef>
                <a:spcPts val="0"/>
              </a:spcBef>
              <a:buFont typeface="Arial" panose="020B0604020202020204" pitchFamily="34" charset="0"/>
              <a:buNone/>
            </a:pPr>
            <a:r>
              <a:rPr lang="ja-JP" altLang="en-US" u="sng" dirty="0">
                <a:latin typeface="+mj-ea"/>
                <a:ea typeface="+mj-ea"/>
              </a:rPr>
              <a:t>営利行為は可能</a:t>
            </a:r>
            <a:endParaRPr lang="en-US" altLang="ja-JP" u="sng" dirty="0">
              <a:latin typeface="+mj-ea"/>
              <a:ea typeface="+mj-ea"/>
            </a:endParaRPr>
          </a:p>
          <a:p>
            <a:pPr marL="0" indent="0">
              <a:spcBef>
                <a:spcPts val="0"/>
              </a:spcBef>
              <a:buFont typeface="Arial" panose="020B0604020202020204" pitchFamily="34" charset="0"/>
              <a:buNone/>
            </a:pPr>
            <a:endParaRPr lang="en-US" altLang="ja-JP" dirty="0">
              <a:latin typeface="+mj-ea"/>
              <a:ea typeface="+mj-ea"/>
            </a:endParaRPr>
          </a:p>
          <a:p>
            <a:pPr marL="0" indent="0">
              <a:spcBef>
                <a:spcPts val="0"/>
              </a:spcBef>
              <a:buFont typeface="Arial" panose="020B0604020202020204" pitchFamily="34" charset="0"/>
              <a:buNone/>
            </a:pPr>
            <a:endParaRPr lang="ja-JP" altLang="en-US" sz="3200" dirty="0">
              <a:latin typeface="+mj-ea"/>
              <a:ea typeface="+mj-ea"/>
            </a:endParaRPr>
          </a:p>
        </p:txBody>
      </p:sp>
      <p:sp>
        <p:nvSpPr>
          <p:cNvPr id="10" name="正方形/長方形 9">
            <a:extLst>
              <a:ext uri="{FF2B5EF4-FFF2-40B4-BE49-F238E27FC236}">
                <a16:creationId xmlns:a16="http://schemas.microsoft.com/office/drawing/2014/main" id="{4F7ED29B-3CC7-45F9-A644-EDFB903FC6D3}"/>
              </a:ext>
            </a:extLst>
          </p:cNvPr>
          <p:cNvSpPr/>
          <p:nvPr/>
        </p:nvSpPr>
        <p:spPr>
          <a:xfrm>
            <a:off x="4870423" y="1692588"/>
            <a:ext cx="3895119" cy="560697"/>
          </a:xfrm>
          <a:prstGeom prst="rect">
            <a:avLst/>
          </a:prstGeom>
          <a:solidFill>
            <a:schemeClr val="accent6">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dist"/>
            <a:r>
              <a:rPr lang="zh-CN" altLang="en-US" sz="2400" b="1" kern="100" dirty="0">
                <a:latin typeface="メイリオ" panose="020B0604030504040204" pitchFamily="50" charset="-128"/>
                <a:ea typeface="メイリオ" panose="020B0604030504040204" pitchFamily="50" charset="-128"/>
                <a:cs typeface="Times New Roman" panose="02020603050405020304" pitchFamily="18" charset="0"/>
              </a:rPr>
              <a:t>（譲渡</a:t>
            </a:r>
            <a:r>
              <a:rPr lang="ja-JP" altLang="en-US" sz="2400" b="1" kern="100" dirty="0">
                <a:latin typeface="メイリオ" panose="020B0604030504040204" pitchFamily="50" charset="-128"/>
                <a:ea typeface="メイリオ" panose="020B0604030504040204" pitchFamily="50" charset="-128"/>
                <a:cs typeface="Times New Roman" panose="02020603050405020304" pitchFamily="18" charset="0"/>
              </a:rPr>
              <a:t>後</a:t>
            </a:r>
            <a:r>
              <a:rPr lang="zh-CN" altLang="en-US" sz="24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400" b="1" kern="100" dirty="0">
                <a:latin typeface="メイリオ" panose="020B0604030504040204" pitchFamily="50" charset="-128"/>
                <a:ea typeface="メイリオ" panose="020B0604030504040204" pitchFamily="50" charset="-128"/>
                <a:cs typeface="Times New Roman" panose="02020603050405020304" pitchFamily="18" charset="0"/>
              </a:rPr>
              <a:t>民間</a:t>
            </a:r>
            <a:r>
              <a:rPr lang="zh-CN" altLang="en-US" sz="2400" b="1" kern="100" dirty="0">
                <a:latin typeface="メイリオ" panose="020B0604030504040204" pitchFamily="50" charset="-128"/>
                <a:ea typeface="メイリオ" panose="020B0604030504040204" pitchFamily="50" charset="-128"/>
                <a:cs typeface="Times New Roman" panose="02020603050405020304" pitchFamily="18" charset="0"/>
              </a:rPr>
              <a:t>集会所	</a:t>
            </a:r>
          </a:p>
        </p:txBody>
      </p:sp>
      <p:sp>
        <p:nvSpPr>
          <p:cNvPr id="11" name="矢印: 左右 10">
            <a:extLst>
              <a:ext uri="{FF2B5EF4-FFF2-40B4-BE49-F238E27FC236}">
                <a16:creationId xmlns:a16="http://schemas.microsoft.com/office/drawing/2014/main" id="{ED174CBF-0FA9-4E21-8924-5326CC07380D}"/>
              </a:ext>
            </a:extLst>
          </p:cNvPr>
          <p:cNvSpPr/>
          <p:nvPr/>
        </p:nvSpPr>
        <p:spPr>
          <a:xfrm>
            <a:off x="4222537" y="2995749"/>
            <a:ext cx="698925" cy="743392"/>
          </a:xfrm>
          <a:prstGeom prst="leftRightArrow">
            <a:avLst>
              <a:gd name="adj1" fmla="val 50000"/>
              <a:gd name="adj2" fmla="val 2806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a:extLst>
              <a:ext uri="{FF2B5EF4-FFF2-40B4-BE49-F238E27FC236}">
                <a16:creationId xmlns:a16="http://schemas.microsoft.com/office/drawing/2014/main" id="{151DBB5D-304A-495F-A438-A24C3F7A569A}"/>
              </a:ext>
            </a:extLst>
          </p:cNvPr>
          <p:cNvSpPr>
            <a:spLocks noGrp="1"/>
          </p:cNvSpPr>
          <p:nvPr>
            <p:ph type="sldNum" sz="quarter" idx="12"/>
          </p:nvPr>
        </p:nvSpPr>
        <p:spPr/>
        <p:txBody>
          <a:bodyPr/>
          <a:lstStyle/>
          <a:p>
            <a:fld id="{53CB00C0-51BA-40F4-A6CD-9BD672424D14}" type="slidenum">
              <a:rPr kumimoji="1" lang="ja-JP" altLang="en-US" smtClean="0"/>
              <a:t>16</a:t>
            </a:fld>
            <a:endParaRPr kumimoji="1" lang="ja-JP" altLang="en-US"/>
          </a:p>
        </p:txBody>
      </p:sp>
      <p:sp>
        <p:nvSpPr>
          <p:cNvPr id="14" name="テキスト ボックス 13">
            <a:extLst>
              <a:ext uri="{FF2B5EF4-FFF2-40B4-BE49-F238E27FC236}">
                <a16:creationId xmlns:a16="http://schemas.microsoft.com/office/drawing/2014/main" id="{366959DB-153A-4399-9070-81B962601E4C}"/>
              </a:ext>
            </a:extLst>
          </p:cNvPr>
          <p:cNvSpPr txBox="1"/>
          <p:nvPr/>
        </p:nvSpPr>
        <p:spPr>
          <a:xfrm>
            <a:off x="433098" y="1244044"/>
            <a:ext cx="5437162" cy="523220"/>
          </a:xfrm>
          <a:prstGeom prst="rect">
            <a:avLst/>
          </a:prstGeom>
          <a:noFill/>
        </p:spPr>
        <p:txBody>
          <a:bodyPr wrap="square">
            <a:spAutoFit/>
          </a:bodyPr>
          <a:lstStyle/>
          <a:p>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集会所の使用用途について</a:t>
            </a:r>
            <a:endParaRPr lang="ja-JP" altLang="en-US" sz="2000" dirty="0"/>
          </a:p>
        </p:txBody>
      </p:sp>
      <p:sp>
        <p:nvSpPr>
          <p:cNvPr id="12" name="テキスト ボックス 11">
            <a:extLst>
              <a:ext uri="{FF2B5EF4-FFF2-40B4-BE49-F238E27FC236}">
                <a16:creationId xmlns:a16="http://schemas.microsoft.com/office/drawing/2014/main" id="{387F554D-C55E-47C9-8DA9-6E9BB102D365}"/>
              </a:ext>
            </a:extLst>
          </p:cNvPr>
          <p:cNvSpPr txBox="1"/>
          <p:nvPr/>
        </p:nvSpPr>
        <p:spPr>
          <a:xfrm>
            <a:off x="267286" y="4986977"/>
            <a:ext cx="8498256" cy="584775"/>
          </a:xfrm>
          <a:prstGeom prst="rect">
            <a:avLst/>
          </a:prstGeom>
          <a:noFill/>
        </p:spPr>
        <p:txBody>
          <a:bodyPr wrap="square">
            <a:spAutoFit/>
          </a:bodyPr>
          <a:lstStyle/>
          <a:p>
            <a:pPr marL="365125" indent="-365125"/>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 </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営利行為とは、商品の販売を目的とした使用、配送物品の仕分け及び代金の受け渡しの場所としての使用、講師等が自ら会費を徴収するような活動等を指します。</a:t>
            </a:r>
            <a:endParaRPr lang="ja-JP" altLang="en-US" sz="1600" dirty="0"/>
          </a:p>
        </p:txBody>
      </p:sp>
      <p:sp>
        <p:nvSpPr>
          <p:cNvPr id="13" name="テキスト ボックス 12">
            <a:extLst>
              <a:ext uri="{FF2B5EF4-FFF2-40B4-BE49-F238E27FC236}">
                <a16:creationId xmlns:a16="http://schemas.microsoft.com/office/drawing/2014/main" id="{3CBD03D8-9249-4B80-9D33-3A9542CA2DA8}"/>
              </a:ext>
            </a:extLst>
          </p:cNvPr>
          <p:cNvSpPr txBox="1"/>
          <p:nvPr/>
        </p:nvSpPr>
        <p:spPr>
          <a:xfrm>
            <a:off x="267286" y="5657359"/>
            <a:ext cx="8498256" cy="338554"/>
          </a:xfrm>
          <a:prstGeom prst="rect">
            <a:avLst/>
          </a:prstGeom>
          <a:noFill/>
        </p:spPr>
        <p:txBody>
          <a:bodyPr wrap="square">
            <a:spAutoFit/>
          </a:bodyPr>
          <a:lstStyle/>
          <a:p>
            <a:pPr marL="365125" indent="-365125"/>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 </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「主として」とは、</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50</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％以上であることを示します。</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4157760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A95826-BB0A-4AB6-B353-99E1C26CDA4C}"/>
              </a:ext>
            </a:extLst>
          </p:cNvPr>
          <p:cNvSpPr>
            <a:spLocks noGrp="1"/>
          </p:cNvSpPr>
          <p:nvPr>
            <p:ph type="title"/>
          </p:nvPr>
        </p:nvSpPr>
        <p:spPr>
          <a:xfrm>
            <a:off x="628650" y="416691"/>
            <a:ext cx="7886700" cy="888908"/>
          </a:xfrm>
        </p:spPr>
        <p:txBody>
          <a:bodyPr/>
          <a:lstStyle/>
          <a:p>
            <a:pPr algn="ctr"/>
            <a:r>
              <a:rPr kumimoji="1" lang="ja-JP" altLang="en-US" dirty="0"/>
              <a:t>公立集会所と民間集会所の違い②</a:t>
            </a:r>
          </a:p>
        </p:txBody>
      </p:sp>
      <p:sp>
        <p:nvSpPr>
          <p:cNvPr id="3" name="コンテンツ プレースホルダー 2">
            <a:extLst>
              <a:ext uri="{FF2B5EF4-FFF2-40B4-BE49-F238E27FC236}">
                <a16:creationId xmlns:a16="http://schemas.microsoft.com/office/drawing/2014/main" id="{C4709033-4F5E-487C-ABE8-18C05236E56E}"/>
              </a:ext>
            </a:extLst>
          </p:cNvPr>
          <p:cNvSpPr>
            <a:spLocks noGrp="1"/>
          </p:cNvSpPr>
          <p:nvPr>
            <p:ph idx="1"/>
          </p:nvPr>
        </p:nvSpPr>
        <p:spPr>
          <a:xfrm>
            <a:off x="232570" y="2152708"/>
            <a:ext cx="4117202" cy="2172311"/>
          </a:xfrm>
          <a:ln>
            <a:solidFill>
              <a:schemeClr val="accent6">
                <a:lumMod val="75000"/>
              </a:schemeClr>
            </a:solidFill>
          </a:ln>
        </p:spPr>
        <p:txBody>
          <a:bodyPr lIns="46800" anchor="ctr" anchorCtr="0">
            <a:normAutofit/>
          </a:bodyPr>
          <a:lstStyle/>
          <a:p>
            <a:pPr marL="0" indent="0">
              <a:spcBef>
                <a:spcPts val="0"/>
              </a:spcBef>
              <a:buNone/>
            </a:pPr>
            <a:r>
              <a:rPr kumimoji="1" lang="ja-JP" altLang="en-US" dirty="0">
                <a:latin typeface="+mj-ea"/>
                <a:ea typeface="+mj-ea"/>
              </a:rPr>
              <a:t>建物の修繕等は市が実施</a:t>
            </a:r>
            <a:endParaRPr kumimoji="1" lang="en-US" altLang="ja-JP" dirty="0">
              <a:latin typeface="+mj-ea"/>
              <a:ea typeface="+mj-ea"/>
            </a:endParaRPr>
          </a:p>
          <a:p>
            <a:pPr marL="0" indent="0">
              <a:spcBef>
                <a:spcPts val="0"/>
              </a:spcBef>
              <a:buNone/>
            </a:pPr>
            <a:r>
              <a:rPr kumimoji="1" lang="ja-JP" altLang="en-US" sz="2400" dirty="0">
                <a:latin typeface="+mj-ea"/>
                <a:ea typeface="+mj-ea"/>
              </a:rPr>
              <a:t>（ただし最低限の修繕のみ）</a:t>
            </a:r>
          </a:p>
          <a:p>
            <a:pPr marL="0" indent="0">
              <a:spcBef>
                <a:spcPts val="0"/>
              </a:spcBef>
              <a:buNone/>
            </a:pPr>
            <a:endParaRPr kumimoji="1" lang="ja-JP" altLang="en-US" dirty="0">
              <a:latin typeface="+mj-ea"/>
              <a:ea typeface="+mj-ea"/>
            </a:endParaRPr>
          </a:p>
          <a:p>
            <a:pPr marL="0" indent="0">
              <a:spcBef>
                <a:spcPts val="0"/>
              </a:spcBef>
              <a:buNone/>
            </a:pPr>
            <a:r>
              <a:rPr kumimoji="1" lang="ja-JP" altLang="en-US" dirty="0">
                <a:latin typeface="+mj-ea"/>
                <a:ea typeface="+mj-ea"/>
              </a:rPr>
              <a:t>活動備品や通信費は運営委員会負担</a:t>
            </a:r>
          </a:p>
        </p:txBody>
      </p:sp>
      <p:sp>
        <p:nvSpPr>
          <p:cNvPr id="4" name="正方形/長方形 3">
            <a:extLst>
              <a:ext uri="{FF2B5EF4-FFF2-40B4-BE49-F238E27FC236}">
                <a16:creationId xmlns:a16="http://schemas.microsoft.com/office/drawing/2014/main" id="{51845145-E990-4ECC-958A-C976ABA4090D}"/>
              </a:ext>
            </a:extLst>
          </p:cNvPr>
          <p:cNvSpPr/>
          <p:nvPr/>
        </p:nvSpPr>
        <p:spPr>
          <a:xfrm>
            <a:off x="208787" y="1592012"/>
            <a:ext cx="4140986" cy="560697"/>
          </a:xfrm>
          <a:prstGeom prst="rect">
            <a:avLst/>
          </a:prstGeom>
          <a:solidFill>
            <a:schemeClr val="accent6">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dist"/>
            <a:r>
              <a:rPr lang="ja-JP" altLang="en-US" sz="2400" b="1" kern="100" dirty="0">
                <a:effectLst/>
                <a:latin typeface="+mj-ea"/>
                <a:ea typeface="+mj-ea"/>
                <a:cs typeface="Times New Roman" panose="02020603050405020304" pitchFamily="18" charset="0"/>
              </a:rPr>
              <a:t>（譲渡前）公立集会所</a:t>
            </a:r>
            <a:r>
              <a:rPr lang="en-US" altLang="ja-JP" sz="2400" b="1" kern="100" dirty="0">
                <a:effectLst/>
                <a:latin typeface="+mj-ea"/>
                <a:ea typeface="+mj-ea"/>
                <a:cs typeface="Times New Roman" panose="02020603050405020304" pitchFamily="18" charset="0"/>
              </a:rPr>
              <a:t>	</a:t>
            </a:r>
            <a:endParaRPr lang="ja-JP" altLang="en-US" sz="2400" b="1" kern="100" dirty="0">
              <a:effectLst/>
              <a:latin typeface="+mj-ea"/>
              <a:ea typeface="+mj-ea"/>
              <a:cs typeface="Times New Roman" panose="02020603050405020304" pitchFamily="18" charset="0"/>
            </a:endParaRPr>
          </a:p>
        </p:txBody>
      </p:sp>
      <p:sp>
        <p:nvSpPr>
          <p:cNvPr id="9" name="コンテンツ プレースホルダー 2">
            <a:extLst>
              <a:ext uri="{FF2B5EF4-FFF2-40B4-BE49-F238E27FC236}">
                <a16:creationId xmlns:a16="http://schemas.microsoft.com/office/drawing/2014/main" id="{C40E9529-1171-4AC8-853F-877A022346BA}"/>
              </a:ext>
            </a:extLst>
          </p:cNvPr>
          <p:cNvSpPr txBox="1">
            <a:spLocks/>
          </p:cNvSpPr>
          <p:nvPr/>
        </p:nvSpPr>
        <p:spPr>
          <a:xfrm>
            <a:off x="4868191" y="2152710"/>
            <a:ext cx="3895121" cy="2172309"/>
          </a:xfrm>
          <a:prstGeom prst="rect">
            <a:avLst/>
          </a:prstGeom>
          <a:ln>
            <a:solidFill>
              <a:schemeClr val="accent6">
                <a:lumMod val="75000"/>
              </a:schemeClr>
            </a:solidFill>
          </a:ln>
        </p:spPr>
        <p:txBody>
          <a:bodyPr vert="horz" lIns="4680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dirty="0">
                <a:latin typeface="+mj-ea"/>
                <a:ea typeface="+mj-ea"/>
              </a:rPr>
              <a:t>建物の修繕・</a:t>
            </a:r>
          </a:p>
          <a:p>
            <a:pPr marL="0" indent="0">
              <a:spcBef>
                <a:spcPts val="0"/>
              </a:spcBef>
              <a:buFont typeface="Arial" panose="020B0604020202020204" pitchFamily="34" charset="0"/>
              <a:buNone/>
            </a:pPr>
            <a:r>
              <a:rPr lang="ja-JP" altLang="en-US" dirty="0">
                <a:latin typeface="+mj-ea"/>
                <a:ea typeface="+mj-ea"/>
              </a:rPr>
              <a:t>活動備品・通信費に　対して補助金を交付</a:t>
            </a:r>
            <a:endParaRPr lang="en-US" altLang="ja-JP" dirty="0">
              <a:latin typeface="+mj-ea"/>
              <a:ea typeface="+mj-ea"/>
            </a:endParaRPr>
          </a:p>
        </p:txBody>
      </p:sp>
      <p:sp>
        <p:nvSpPr>
          <p:cNvPr id="10" name="正方形/長方形 9">
            <a:extLst>
              <a:ext uri="{FF2B5EF4-FFF2-40B4-BE49-F238E27FC236}">
                <a16:creationId xmlns:a16="http://schemas.microsoft.com/office/drawing/2014/main" id="{4F7ED29B-3CC7-45F9-A644-EDFB903FC6D3}"/>
              </a:ext>
            </a:extLst>
          </p:cNvPr>
          <p:cNvSpPr/>
          <p:nvPr/>
        </p:nvSpPr>
        <p:spPr>
          <a:xfrm>
            <a:off x="4868193" y="1592011"/>
            <a:ext cx="3895119" cy="560697"/>
          </a:xfrm>
          <a:prstGeom prst="rect">
            <a:avLst/>
          </a:prstGeom>
          <a:solidFill>
            <a:schemeClr val="accent6">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dist"/>
            <a:r>
              <a:rPr lang="zh-CN" altLang="en-US" sz="2400" b="1" kern="100" dirty="0">
                <a:latin typeface="メイリオ" panose="020B0604030504040204" pitchFamily="50" charset="-128"/>
                <a:ea typeface="メイリオ" panose="020B0604030504040204" pitchFamily="50" charset="-128"/>
                <a:cs typeface="Times New Roman" panose="02020603050405020304" pitchFamily="18" charset="0"/>
              </a:rPr>
              <a:t>（譲渡</a:t>
            </a:r>
            <a:r>
              <a:rPr lang="ja-JP" altLang="en-US" sz="2400" b="1" kern="100" dirty="0">
                <a:latin typeface="メイリオ" panose="020B0604030504040204" pitchFamily="50" charset="-128"/>
                <a:ea typeface="メイリオ" panose="020B0604030504040204" pitchFamily="50" charset="-128"/>
                <a:cs typeface="Times New Roman" panose="02020603050405020304" pitchFamily="18" charset="0"/>
              </a:rPr>
              <a:t>後</a:t>
            </a:r>
            <a:r>
              <a:rPr lang="zh-CN" altLang="en-US" sz="24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400" b="1" kern="100" dirty="0">
                <a:latin typeface="メイリオ" panose="020B0604030504040204" pitchFamily="50" charset="-128"/>
                <a:ea typeface="メイリオ" panose="020B0604030504040204" pitchFamily="50" charset="-128"/>
                <a:cs typeface="Times New Roman" panose="02020603050405020304" pitchFamily="18" charset="0"/>
              </a:rPr>
              <a:t>民間</a:t>
            </a:r>
            <a:r>
              <a:rPr lang="zh-CN" altLang="en-US" sz="2400" b="1" kern="100" dirty="0">
                <a:latin typeface="メイリオ" panose="020B0604030504040204" pitchFamily="50" charset="-128"/>
                <a:ea typeface="メイリオ" panose="020B0604030504040204" pitchFamily="50" charset="-128"/>
                <a:cs typeface="Times New Roman" panose="02020603050405020304" pitchFamily="18" charset="0"/>
              </a:rPr>
              <a:t>集会所	</a:t>
            </a:r>
          </a:p>
        </p:txBody>
      </p:sp>
      <p:sp>
        <p:nvSpPr>
          <p:cNvPr id="11" name="矢印: 左右 10">
            <a:extLst>
              <a:ext uri="{FF2B5EF4-FFF2-40B4-BE49-F238E27FC236}">
                <a16:creationId xmlns:a16="http://schemas.microsoft.com/office/drawing/2014/main" id="{ED174CBF-0FA9-4E21-8924-5326CC07380D}"/>
              </a:ext>
            </a:extLst>
          </p:cNvPr>
          <p:cNvSpPr/>
          <p:nvPr/>
        </p:nvSpPr>
        <p:spPr>
          <a:xfrm>
            <a:off x="4275810" y="2804701"/>
            <a:ext cx="698925" cy="743392"/>
          </a:xfrm>
          <a:prstGeom prst="leftRightArrow">
            <a:avLst>
              <a:gd name="adj1" fmla="val 50000"/>
              <a:gd name="adj2" fmla="val 2806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a:extLst>
              <a:ext uri="{FF2B5EF4-FFF2-40B4-BE49-F238E27FC236}">
                <a16:creationId xmlns:a16="http://schemas.microsoft.com/office/drawing/2014/main" id="{151DBB5D-304A-495F-A438-A24C3F7A569A}"/>
              </a:ext>
            </a:extLst>
          </p:cNvPr>
          <p:cNvSpPr>
            <a:spLocks noGrp="1"/>
          </p:cNvSpPr>
          <p:nvPr>
            <p:ph type="sldNum" sz="quarter" idx="12"/>
          </p:nvPr>
        </p:nvSpPr>
        <p:spPr/>
        <p:txBody>
          <a:bodyPr/>
          <a:lstStyle/>
          <a:p>
            <a:fld id="{53CB00C0-51BA-40F4-A6CD-9BD672424D14}" type="slidenum">
              <a:rPr kumimoji="1" lang="ja-JP" altLang="en-US" smtClean="0"/>
              <a:t>17</a:t>
            </a:fld>
            <a:endParaRPr kumimoji="1" lang="ja-JP" altLang="en-US"/>
          </a:p>
        </p:txBody>
      </p:sp>
      <p:sp>
        <p:nvSpPr>
          <p:cNvPr id="14" name="テキスト ボックス 13">
            <a:extLst>
              <a:ext uri="{FF2B5EF4-FFF2-40B4-BE49-F238E27FC236}">
                <a16:creationId xmlns:a16="http://schemas.microsoft.com/office/drawing/2014/main" id="{366959DB-153A-4399-9070-81B962601E4C}"/>
              </a:ext>
            </a:extLst>
          </p:cNvPr>
          <p:cNvSpPr txBox="1"/>
          <p:nvPr/>
        </p:nvSpPr>
        <p:spPr>
          <a:xfrm>
            <a:off x="208786" y="1143467"/>
            <a:ext cx="5437162" cy="523220"/>
          </a:xfrm>
          <a:prstGeom prst="rect">
            <a:avLst/>
          </a:prstGeom>
          <a:noFill/>
        </p:spPr>
        <p:txBody>
          <a:bodyPr wrap="square">
            <a:spAutoFit/>
          </a:bodyPr>
          <a:lstStyle/>
          <a:p>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集会所に関する費用負担ついて</a:t>
            </a:r>
            <a:endParaRPr lang="ja-JP" altLang="en-US" sz="2000" dirty="0"/>
          </a:p>
        </p:txBody>
      </p:sp>
      <p:graphicFrame>
        <p:nvGraphicFramePr>
          <p:cNvPr id="5" name="表 4">
            <a:extLst>
              <a:ext uri="{FF2B5EF4-FFF2-40B4-BE49-F238E27FC236}">
                <a16:creationId xmlns:a16="http://schemas.microsoft.com/office/drawing/2014/main" id="{BB86F040-65CB-44F5-926F-12687E282489}"/>
              </a:ext>
            </a:extLst>
          </p:cNvPr>
          <p:cNvGraphicFramePr>
            <a:graphicFrameLocks noGrp="1"/>
          </p:cNvGraphicFramePr>
          <p:nvPr>
            <p:extLst>
              <p:ext uri="{D42A27DB-BD31-4B8C-83A1-F6EECF244321}">
                <p14:modId xmlns:p14="http://schemas.microsoft.com/office/powerpoint/2010/main" val="3903762690"/>
              </p:ext>
            </p:extLst>
          </p:nvPr>
        </p:nvGraphicFramePr>
        <p:xfrm>
          <a:off x="63305" y="4494463"/>
          <a:ext cx="9017389" cy="1543050"/>
        </p:xfrm>
        <a:graphic>
          <a:graphicData uri="http://schemas.openxmlformats.org/drawingml/2006/table">
            <a:tbl>
              <a:tblPr/>
              <a:tblGrid>
                <a:gridCol w="669504">
                  <a:extLst>
                    <a:ext uri="{9D8B030D-6E8A-4147-A177-3AD203B41FA5}">
                      <a16:colId xmlns:a16="http://schemas.microsoft.com/office/drawing/2014/main" val="3724573829"/>
                    </a:ext>
                  </a:extLst>
                </a:gridCol>
                <a:gridCol w="1192555">
                  <a:extLst>
                    <a:ext uri="{9D8B030D-6E8A-4147-A177-3AD203B41FA5}">
                      <a16:colId xmlns:a16="http://schemas.microsoft.com/office/drawing/2014/main" val="3360462069"/>
                    </a:ext>
                  </a:extLst>
                </a:gridCol>
                <a:gridCol w="1192555">
                  <a:extLst>
                    <a:ext uri="{9D8B030D-6E8A-4147-A177-3AD203B41FA5}">
                      <a16:colId xmlns:a16="http://schemas.microsoft.com/office/drawing/2014/main" val="2465693064"/>
                    </a:ext>
                  </a:extLst>
                </a:gridCol>
                <a:gridCol w="1192555">
                  <a:extLst>
                    <a:ext uri="{9D8B030D-6E8A-4147-A177-3AD203B41FA5}">
                      <a16:colId xmlns:a16="http://schemas.microsoft.com/office/drawing/2014/main" val="2196181755"/>
                    </a:ext>
                  </a:extLst>
                </a:gridCol>
                <a:gridCol w="1192555">
                  <a:extLst>
                    <a:ext uri="{9D8B030D-6E8A-4147-A177-3AD203B41FA5}">
                      <a16:colId xmlns:a16="http://schemas.microsoft.com/office/drawing/2014/main" val="3464927284"/>
                    </a:ext>
                  </a:extLst>
                </a:gridCol>
                <a:gridCol w="1192555">
                  <a:extLst>
                    <a:ext uri="{9D8B030D-6E8A-4147-A177-3AD203B41FA5}">
                      <a16:colId xmlns:a16="http://schemas.microsoft.com/office/drawing/2014/main" val="3919822952"/>
                    </a:ext>
                  </a:extLst>
                </a:gridCol>
                <a:gridCol w="1192555">
                  <a:extLst>
                    <a:ext uri="{9D8B030D-6E8A-4147-A177-3AD203B41FA5}">
                      <a16:colId xmlns:a16="http://schemas.microsoft.com/office/drawing/2014/main" val="2090879229"/>
                    </a:ext>
                  </a:extLst>
                </a:gridCol>
                <a:gridCol w="1192555">
                  <a:extLst>
                    <a:ext uri="{9D8B030D-6E8A-4147-A177-3AD203B41FA5}">
                      <a16:colId xmlns:a16="http://schemas.microsoft.com/office/drawing/2014/main" val="1488733936"/>
                    </a:ext>
                  </a:extLst>
                </a:gridCol>
              </a:tblGrid>
              <a:tr h="323850">
                <a:tc>
                  <a:txBody>
                    <a:bodyPr/>
                    <a:lstStyle/>
                    <a:p>
                      <a:pPr algn="ctr" fontAlgn="ctr"/>
                      <a:r>
                        <a:rPr lang="ja-JP" altLang="en-US" sz="1400" b="1" i="0" u="none" strike="noStrike" dirty="0">
                          <a:solidFill>
                            <a:srgbClr val="000000"/>
                          </a:solidFill>
                          <a:effectLst/>
                          <a:latin typeface="+mj-ea"/>
                          <a:ea typeface="+mj-e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1400" b="1" i="0" u="none" strike="noStrike" dirty="0">
                          <a:solidFill>
                            <a:srgbClr val="000000"/>
                          </a:solidFill>
                          <a:effectLst/>
                          <a:latin typeface="+mj-ea"/>
                          <a:ea typeface="+mj-ea"/>
                        </a:rPr>
                        <a:t>報酬</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1400" b="1" i="0" u="none" strike="noStrike" dirty="0">
                          <a:solidFill>
                            <a:srgbClr val="000000"/>
                          </a:solidFill>
                          <a:effectLst/>
                          <a:latin typeface="+mj-ea"/>
                          <a:ea typeface="+mj-ea"/>
                        </a:rPr>
                        <a:t>光熱水費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1400" b="1" i="0" u="none" strike="noStrike" dirty="0">
                          <a:solidFill>
                            <a:srgbClr val="000000"/>
                          </a:solidFill>
                          <a:effectLst/>
                          <a:latin typeface="+mj-ea"/>
                          <a:ea typeface="+mj-ea"/>
                        </a:rPr>
                        <a:t>火災保険料</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1400" b="1" i="0" u="none" strike="noStrike" dirty="0">
                          <a:solidFill>
                            <a:srgbClr val="000000"/>
                          </a:solidFill>
                          <a:effectLst/>
                          <a:latin typeface="+mj-ea"/>
                          <a:ea typeface="+mj-ea"/>
                        </a:rPr>
                        <a:t>備品購入</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1400" b="1" i="0" u="none" strike="noStrike" dirty="0">
                          <a:solidFill>
                            <a:srgbClr val="000000"/>
                          </a:solidFill>
                          <a:effectLst/>
                          <a:latin typeface="+mj-ea"/>
                          <a:ea typeface="+mj-ea"/>
                        </a:rPr>
                        <a:t>小修繕</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1400" b="1" i="0" u="none" strike="noStrike" dirty="0">
                          <a:solidFill>
                            <a:srgbClr val="000000"/>
                          </a:solidFill>
                          <a:effectLst/>
                          <a:latin typeface="+mj-ea"/>
                          <a:ea typeface="+mj-ea"/>
                        </a:rPr>
                        <a:t>大規模修繕</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1400" b="1" i="0" u="none" strike="noStrike" dirty="0">
                          <a:solidFill>
                            <a:srgbClr val="000000"/>
                          </a:solidFill>
                          <a:effectLst/>
                          <a:latin typeface="+mj-ea"/>
                          <a:ea typeface="+mj-ea"/>
                        </a:rPr>
                        <a:t>改修・建替</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39681755"/>
                  </a:ext>
                </a:extLst>
              </a:tr>
              <a:tr h="609600">
                <a:tc>
                  <a:txBody>
                    <a:bodyPr/>
                    <a:lstStyle/>
                    <a:p>
                      <a:pPr algn="ctr" fontAlgn="ctr"/>
                      <a:r>
                        <a:rPr lang="ja-JP" altLang="en-US" sz="1400" b="1" i="0" u="none" strike="noStrike" dirty="0">
                          <a:solidFill>
                            <a:srgbClr val="000000"/>
                          </a:solidFill>
                          <a:effectLst/>
                          <a:latin typeface="+mj-ea"/>
                          <a:ea typeface="+mj-ea"/>
                        </a:rPr>
                        <a:t>公立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1400" b="1" i="0" u="none" strike="noStrike">
                          <a:solidFill>
                            <a:srgbClr val="000000"/>
                          </a:solidFill>
                          <a:effectLst/>
                          <a:latin typeface="+mj-ea"/>
                          <a:ea typeface="+mj-ea"/>
                        </a:rPr>
                        <a:t>管理者報酬</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1" i="0" u="none" strike="noStrike" dirty="0">
                          <a:solidFill>
                            <a:srgbClr val="000000"/>
                          </a:solidFill>
                          <a:effectLst/>
                          <a:latin typeface="+mj-ea"/>
                          <a:ea typeface="+mj-ea"/>
                        </a:rPr>
                        <a:t>市負担</a:t>
                      </a:r>
                      <a:endParaRPr lang="en-US" altLang="ja-JP" sz="1400" b="1" i="0" u="none" strike="noStrike" dirty="0">
                        <a:solidFill>
                          <a:srgbClr val="000000"/>
                        </a:solidFill>
                        <a:effectLst/>
                        <a:latin typeface="+mj-ea"/>
                        <a:ea typeface="+mj-ea"/>
                      </a:endParaRPr>
                    </a:p>
                    <a:p>
                      <a:pPr algn="ctr" fontAlgn="ctr"/>
                      <a:r>
                        <a:rPr lang="en-US" altLang="ja-JP" sz="1400" b="1" i="0" u="none" strike="noStrike" dirty="0">
                          <a:solidFill>
                            <a:srgbClr val="000000"/>
                          </a:solidFill>
                          <a:effectLst/>
                          <a:latin typeface="+mj-ea"/>
                          <a:ea typeface="+mj-ea"/>
                        </a:rPr>
                        <a:t>(</a:t>
                      </a:r>
                      <a:r>
                        <a:rPr lang="ja-JP" altLang="en-US" sz="1400" b="1" i="0" u="none" strike="noStrike" dirty="0">
                          <a:solidFill>
                            <a:srgbClr val="000000"/>
                          </a:solidFill>
                          <a:effectLst/>
                          <a:latin typeface="+mj-ea"/>
                          <a:ea typeface="+mj-ea"/>
                        </a:rPr>
                        <a:t>ｴｱｺﾝ代除く</a:t>
                      </a:r>
                      <a:r>
                        <a:rPr lang="en-US" altLang="ja-JP" sz="1400" b="1" i="0" u="none" strike="noStrike" dirty="0">
                          <a:solidFill>
                            <a:srgbClr val="000000"/>
                          </a:solidFill>
                          <a:effectLst/>
                          <a:latin typeface="+mj-ea"/>
                          <a:ea typeface="+mj-ea"/>
                        </a:rPr>
                        <a:t>)</a:t>
                      </a:r>
                      <a:endParaRPr lang="ja-JP" altLang="en-US" sz="1400" b="1" i="0" u="none" strike="noStrike" dirty="0">
                        <a:solidFill>
                          <a:srgbClr val="000000"/>
                        </a:solidFill>
                        <a:effectLst/>
                        <a:latin typeface="+mj-ea"/>
                        <a:ea typeface="+mj-e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1" i="0" u="none" strike="noStrike" dirty="0">
                          <a:solidFill>
                            <a:srgbClr val="000000"/>
                          </a:solidFill>
                          <a:effectLst/>
                          <a:latin typeface="+mj-ea"/>
                          <a:ea typeface="+mj-ea"/>
                        </a:rPr>
                        <a:t>市負担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ctr"/>
                      <a:r>
                        <a:rPr lang="ja-JP" altLang="en-US" sz="1400" b="1" i="0" u="none" strike="noStrike" dirty="0">
                          <a:solidFill>
                            <a:srgbClr val="000000"/>
                          </a:solidFill>
                          <a:effectLst/>
                          <a:latin typeface="+mj-ea"/>
                          <a:ea typeface="+mj-ea"/>
                        </a:rPr>
                        <a:t> 建物・建物に付属するもの：最低限のものを市が負担</a:t>
                      </a:r>
                      <a:endParaRPr lang="en-US" altLang="ja-JP" sz="1400" b="1" i="0" u="none" strike="noStrike" dirty="0">
                        <a:solidFill>
                          <a:srgbClr val="000000"/>
                        </a:solidFill>
                        <a:effectLst/>
                        <a:latin typeface="+mj-ea"/>
                        <a:ea typeface="+mj-ea"/>
                      </a:endParaRPr>
                    </a:p>
                    <a:p>
                      <a:pPr algn="l" fontAlgn="ctr"/>
                      <a:r>
                        <a:rPr lang="ja-JP" altLang="en-US" sz="1400" b="1" i="0" u="none" strike="noStrike" dirty="0">
                          <a:solidFill>
                            <a:srgbClr val="000000"/>
                          </a:solidFill>
                          <a:effectLst/>
                          <a:latin typeface="+mj-ea"/>
                          <a:ea typeface="+mj-ea"/>
                        </a:rPr>
                        <a:t> その他：集会所運営委員会負担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712684179"/>
                  </a:ext>
                </a:extLst>
              </a:tr>
              <a:tr h="609600">
                <a:tc>
                  <a:txBody>
                    <a:bodyPr/>
                    <a:lstStyle/>
                    <a:p>
                      <a:pPr algn="ctr" fontAlgn="ctr"/>
                      <a:r>
                        <a:rPr lang="ja-JP" altLang="en-US" sz="1400" b="1" i="0" u="none" strike="noStrike" dirty="0">
                          <a:solidFill>
                            <a:srgbClr val="000000"/>
                          </a:solidFill>
                          <a:effectLst/>
                          <a:latin typeface="+mj-ea"/>
                          <a:ea typeface="+mj-ea"/>
                        </a:rPr>
                        <a:t>民間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gridSpan="5">
                  <a:txBody>
                    <a:bodyPr/>
                    <a:lstStyle/>
                    <a:p>
                      <a:pPr algn="ctr" fontAlgn="ctr"/>
                      <a:r>
                        <a:rPr lang="ja-JP" altLang="en-US" sz="1400" b="1" i="0" u="none" strike="noStrike" dirty="0">
                          <a:solidFill>
                            <a:srgbClr val="000000"/>
                          </a:solidFill>
                          <a:effectLst/>
                          <a:latin typeface="+mj-ea"/>
                          <a:ea typeface="+mj-ea"/>
                        </a:rPr>
                        <a:t>維持管理費として補助 </a:t>
                      </a:r>
                      <a:r>
                        <a:rPr lang="en-US" altLang="ja-JP" sz="1400" b="1" i="0" u="none" strike="noStrike" dirty="0">
                          <a:solidFill>
                            <a:srgbClr val="000000"/>
                          </a:solidFill>
                          <a:effectLst/>
                          <a:latin typeface="+mj-ea"/>
                          <a:ea typeface="+mj-ea"/>
                        </a:rPr>
                        <a:t>10/10</a:t>
                      </a:r>
                      <a:r>
                        <a:rPr lang="ja-JP" altLang="en-US" sz="1400" b="1" i="0" u="none" strike="noStrike" dirty="0">
                          <a:solidFill>
                            <a:srgbClr val="000000"/>
                          </a:solidFill>
                          <a:effectLst/>
                          <a:latin typeface="+mj-ea"/>
                          <a:ea typeface="+mj-ea"/>
                        </a:rPr>
                        <a:t>　（上限</a:t>
                      </a:r>
                      <a:r>
                        <a:rPr lang="en-US" altLang="ja-JP" sz="1400" b="1" i="0" u="none" strike="noStrike" dirty="0">
                          <a:solidFill>
                            <a:srgbClr val="000000"/>
                          </a:solidFill>
                          <a:effectLst/>
                          <a:latin typeface="+mj-ea"/>
                          <a:ea typeface="+mj-ea"/>
                        </a:rPr>
                        <a:t>15</a:t>
                      </a:r>
                      <a:r>
                        <a:rPr lang="ja-JP" altLang="en-US" sz="1400" b="1" i="0" u="none" strike="noStrike" dirty="0">
                          <a:solidFill>
                            <a:srgbClr val="000000"/>
                          </a:solidFill>
                          <a:effectLst/>
                          <a:latin typeface="+mj-ea"/>
                          <a:ea typeface="+mj-ea"/>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400" b="1" i="0" u="none" strike="noStrike" dirty="0">
                          <a:solidFill>
                            <a:srgbClr val="000000"/>
                          </a:solidFill>
                          <a:effectLst/>
                          <a:latin typeface="+mj-ea"/>
                          <a:ea typeface="+mj-ea"/>
                        </a:rPr>
                        <a:t>市補助</a:t>
                      </a:r>
                      <a:r>
                        <a:rPr lang="en-US" altLang="ja-JP" sz="1400" b="1" i="0" u="none" strike="noStrike" dirty="0">
                          <a:solidFill>
                            <a:srgbClr val="000000"/>
                          </a:solidFill>
                          <a:effectLst/>
                          <a:latin typeface="+mj-ea"/>
                          <a:ea typeface="+mj-ea"/>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1" i="0" u="none" strike="noStrike" dirty="0">
                          <a:solidFill>
                            <a:srgbClr val="000000"/>
                          </a:solidFill>
                          <a:effectLst/>
                          <a:latin typeface="+mj-ea"/>
                          <a:ea typeface="+mj-ea"/>
                        </a:rPr>
                        <a:t>市補助</a:t>
                      </a:r>
                      <a:r>
                        <a:rPr lang="en-US" altLang="ja-JP" sz="1400" b="1" i="0" u="none" strike="noStrike" dirty="0">
                          <a:solidFill>
                            <a:srgbClr val="000000"/>
                          </a:solidFill>
                          <a:effectLst/>
                          <a:latin typeface="+mj-ea"/>
                          <a:ea typeface="+mj-ea"/>
                        </a:rPr>
                        <a:t>1/2</a:t>
                      </a:r>
                      <a:r>
                        <a:rPr lang="ja-JP" altLang="en-US" sz="1400" b="1" i="0" u="none" strike="noStrike" dirty="0">
                          <a:solidFill>
                            <a:srgbClr val="000000"/>
                          </a:solidFill>
                          <a:effectLst/>
                          <a:latin typeface="+mj-ea"/>
                          <a:ea typeface="+mj-ea"/>
                        </a:rPr>
                        <a:t>・</a:t>
                      </a:r>
                      <a:r>
                        <a:rPr lang="en-US" altLang="ja-JP" sz="1400" b="1" i="0" u="none" strike="noStrike" dirty="0">
                          <a:solidFill>
                            <a:srgbClr val="000000"/>
                          </a:solidFill>
                          <a:effectLst/>
                          <a:latin typeface="+mj-ea"/>
                          <a:ea typeface="+mj-ea"/>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9022287"/>
                  </a:ext>
                </a:extLst>
              </a:tr>
            </a:tbl>
          </a:graphicData>
        </a:graphic>
      </p:graphicFrame>
    </p:spTree>
    <p:extLst>
      <p:ext uri="{BB962C8B-B14F-4D97-AF65-F5344CB8AC3E}">
        <p14:creationId xmlns:p14="http://schemas.microsoft.com/office/powerpoint/2010/main" val="2934872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0A64C3-4061-494A-93E7-A114A39C626D}"/>
              </a:ext>
            </a:extLst>
          </p:cNvPr>
          <p:cNvSpPr>
            <a:spLocks noGrp="1"/>
          </p:cNvSpPr>
          <p:nvPr>
            <p:ph type="title"/>
          </p:nvPr>
        </p:nvSpPr>
        <p:spPr>
          <a:xfrm>
            <a:off x="628650" y="2766218"/>
            <a:ext cx="7886700" cy="1325563"/>
          </a:xfrm>
        </p:spPr>
        <p:txBody>
          <a:bodyPr>
            <a:normAutofit/>
          </a:bodyPr>
          <a:lstStyle/>
          <a:p>
            <a:pPr marL="0" indent="0">
              <a:buNone/>
            </a:pPr>
            <a:r>
              <a:rPr lang="ja-JP" altLang="en-US" dirty="0">
                <a:latin typeface="+mj-ea"/>
              </a:rPr>
              <a:t>４</a:t>
            </a:r>
            <a:r>
              <a:rPr kumimoji="1" lang="ja-JP" altLang="en-US" sz="3600" dirty="0">
                <a:latin typeface="+mj-ea"/>
                <a:ea typeface="+mj-ea"/>
              </a:rPr>
              <a:t>．集会所譲渡後の補助について</a:t>
            </a:r>
          </a:p>
        </p:txBody>
      </p:sp>
      <p:sp>
        <p:nvSpPr>
          <p:cNvPr id="5" name="スライド番号プレースホルダー 4">
            <a:extLst>
              <a:ext uri="{FF2B5EF4-FFF2-40B4-BE49-F238E27FC236}">
                <a16:creationId xmlns:a16="http://schemas.microsoft.com/office/drawing/2014/main" id="{A322E8DB-204C-4923-8ED2-2E6E403B2697}"/>
              </a:ext>
            </a:extLst>
          </p:cNvPr>
          <p:cNvSpPr>
            <a:spLocks noGrp="1"/>
          </p:cNvSpPr>
          <p:nvPr>
            <p:ph type="sldNum" sz="quarter" idx="12"/>
          </p:nvPr>
        </p:nvSpPr>
        <p:spPr/>
        <p:txBody>
          <a:bodyPr/>
          <a:lstStyle/>
          <a:p>
            <a:fld id="{53CB00C0-51BA-40F4-A6CD-9BD672424D14}" type="slidenum">
              <a:rPr kumimoji="1" lang="ja-JP" altLang="en-US" smtClean="0"/>
              <a:t>18</a:t>
            </a:fld>
            <a:endParaRPr kumimoji="1" lang="ja-JP" altLang="en-US"/>
          </a:p>
        </p:txBody>
      </p:sp>
    </p:spTree>
    <p:extLst>
      <p:ext uri="{BB962C8B-B14F-4D97-AF65-F5344CB8AC3E}">
        <p14:creationId xmlns:p14="http://schemas.microsoft.com/office/powerpoint/2010/main" val="3099544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9FD725-8B6F-4171-AE91-E90A94F0DD76}"/>
              </a:ext>
            </a:extLst>
          </p:cNvPr>
          <p:cNvSpPr>
            <a:spLocks noGrp="1"/>
          </p:cNvSpPr>
          <p:nvPr>
            <p:ph type="title"/>
          </p:nvPr>
        </p:nvSpPr>
        <p:spPr>
          <a:xfrm>
            <a:off x="106017" y="365127"/>
            <a:ext cx="8693425" cy="888908"/>
          </a:xfrm>
        </p:spPr>
        <p:txBody>
          <a:bodyPr>
            <a:normAutofit/>
          </a:bodyPr>
          <a:lstStyle/>
          <a:p>
            <a:r>
              <a:rPr kumimoji="1" lang="ja-JP" altLang="en-US" dirty="0"/>
              <a:t>（１）宇治市集会所地域移行支援補助金</a:t>
            </a:r>
          </a:p>
        </p:txBody>
      </p:sp>
      <p:grpSp>
        <p:nvGrpSpPr>
          <p:cNvPr id="4" name="グループ化 3">
            <a:extLst>
              <a:ext uri="{FF2B5EF4-FFF2-40B4-BE49-F238E27FC236}">
                <a16:creationId xmlns:a16="http://schemas.microsoft.com/office/drawing/2014/main" id="{05D08A6F-9E8A-4BDA-BCF2-F30694372F88}"/>
              </a:ext>
            </a:extLst>
          </p:cNvPr>
          <p:cNvGrpSpPr/>
          <p:nvPr/>
        </p:nvGrpSpPr>
        <p:grpSpPr>
          <a:xfrm>
            <a:off x="628650" y="1254035"/>
            <a:ext cx="7886700" cy="1781046"/>
            <a:chOff x="0" y="111360"/>
            <a:chExt cx="7886952" cy="1617247"/>
          </a:xfrm>
        </p:grpSpPr>
        <p:sp>
          <p:nvSpPr>
            <p:cNvPr id="8" name="正方形/長方形 7">
              <a:extLst>
                <a:ext uri="{FF2B5EF4-FFF2-40B4-BE49-F238E27FC236}">
                  <a16:creationId xmlns:a16="http://schemas.microsoft.com/office/drawing/2014/main" id="{E13FD775-15AB-4E9D-9A4B-26E994234E9E}"/>
                </a:ext>
              </a:extLst>
            </p:cNvPr>
            <p:cNvSpPr/>
            <p:nvPr/>
          </p:nvSpPr>
          <p:spPr>
            <a:xfrm>
              <a:off x="0" y="111360"/>
              <a:ext cx="2604963" cy="394288"/>
            </a:xfrm>
            <a:prstGeom prst="rect">
              <a:avLst/>
            </a:prstGeom>
            <a:solidFill>
              <a:schemeClr val="accent6">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ja-JP" sz="2000" b="1" kern="100" dirty="0">
                  <a:effectLst/>
                  <a:latin typeface="+mj-ea"/>
                  <a:ea typeface="+mj-ea"/>
                  <a:cs typeface="Times New Roman" panose="02020603050405020304" pitchFamily="18" charset="0"/>
                </a:rPr>
                <a:t>対象となる集会所</a:t>
              </a:r>
              <a:endParaRPr lang="ja-JP" sz="1600" kern="100" dirty="0">
                <a:effectLst/>
                <a:latin typeface="+mj-ea"/>
                <a:ea typeface="+mj-ea"/>
                <a:cs typeface="Times New Roman" panose="02020603050405020304" pitchFamily="18" charset="0"/>
              </a:endParaRPr>
            </a:p>
          </p:txBody>
        </p:sp>
        <p:sp>
          <p:nvSpPr>
            <p:cNvPr id="6" name="正方形/長方形 5">
              <a:extLst>
                <a:ext uri="{FF2B5EF4-FFF2-40B4-BE49-F238E27FC236}">
                  <a16:creationId xmlns:a16="http://schemas.microsoft.com/office/drawing/2014/main" id="{B66D45B8-8F0A-4550-A83E-B396D9BC706E}"/>
                </a:ext>
              </a:extLst>
            </p:cNvPr>
            <p:cNvSpPr/>
            <p:nvPr/>
          </p:nvSpPr>
          <p:spPr>
            <a:xfrm>
              <a:off x="0" y="499867"/>
              <a:ext cx="7886952" cy="1228740"/>
            </a:xfrm>
            <a:prstGeom prst="rect">
              <a:avLst/>
            </a:pr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66700" indent="-266700" algn="l"/>
              <a:r>
                <a:rPr lang="ja-JP" sz="2400" kern="100" dirty="0">
                  <a:solidFill>
                    <a:srgbClr val="000000"/>
                  </a:solidFill>
                  <a:effectLst/>
                  <a:latin typeface="+mj-ea"/>
                  <a:ea typeface="+mj-ea"/>
                  <a:cs typeface="Times New Roman" panose="02020603050405020304" pitchFamily="18" charset="0"/>
                </a:rPr>
                <a:t>①市から譲渡を受けた集会所（元公立集会所）</a:t>
              </a:r>
              <a:endParaRPr lang="ja-JP" sz="2000" kern="100" dirty="0">
                <a:effectLst/>
                <a:latin typeface="+mj-ea"/>
                <a:ea typeface="+mj-ea"/>
                <a:cs typeface="Times New Roman" panose="02020603050405020304" pitchFamily="18" charset="0"/>
              </a:endParaRPr>
            </a:p>
            <a:p>
              <a:pPr marL="266700" indent="-266700" algn="l"/>
              <a:r>
                <a:rPr lang="ja-JP" sz="2400" kern="100" dirty="0">
                  <a:solidFill>
                    <a:srgbClr val="000000"/>
                  </a:solidFill>
                  <a:effectLst/>
                  <a:latin typeface="+mj-ea"/>
                  <a:ea typeface="+mj-ea"/>
                  <a:cs typeface="Times New Roman" panose="02020603050405020304" pitchFamily="18" charset="0"/>
                </a:rPr>
                <a:t>②公立集会所の代替としてあらかじめ市が新設の計画を認めた民間集会所</a:t>
              </a:r>
              <a:endParaRPr lang="ja-JP" sz="2000" kern="100" dirty="0">
                <a:effectLst/>
                <a:latin typeface="+mj-ea"/>
                <a:ea typeface="+mj-ea"/>
                <a:cs typeface="Times New Roman" panose="02020603050405020304" pitchFamily="18" charset="0"/>
              </a:endParaRPr>
            </a:p>
          </p:txBody>
        </p:sp>
      </p:grpSp>
      <p:grpSp>
        <p:nvGrpSpPr>
          <p:cNvPr id="14" name="グループ化 13">
            <a:extLst>
              <a:ext uri="{FF2B5EF4-FFF2-40B4-BE49-F238E27FC236}">
                <a16:creationId xmlns:a16="http://schemas.microsoft.com/office/drawing/2014/main" id="{BF28CB80-02C6-41EA-9DCF-7C18BFBF2036}"/>
              </a:ext>
            </a:extLst>
          </p:cNvPr>
          <p:cNvGrpSpPr/>
          <p:nvPr/>
        </p:nvGrpSpPr>
        <p:grpSpPr>
          <a:xfrm>
            <a:off x="715214" y="3956288"/>
            <a:ext cx="4188090" cy="2529227"/>
            <a:chOff x="0" y="-1"/>
            <a:chExt cx="3518072" cy="2160450"/>
          </a:xfrm>
        </p:grpSpPr>
        <p:sp>
          <p:nvSpPr>
            <p:cNvPr id="15" name="正方形/長方形 14">
              <a:extLst>
                <a:ext uri="{FF2B5EF4-FFF2-40B4-BE49-F238E27FC236}">
                  <a16:creationId xmlns:a16="http://schemas.microsoft.com/office/drawing/2014/main" id="{5B4F229A-2758-4022-B4A2-DEA143C43024}"/>
                </a:ext>
              </a:extLst>
            </p:cNvPr>
            <p:cNvSpPr/>
            <p:nvPr/>
          </p:nvSpPr>
          <p:spPr>
            <a:xfrm>
              <a:off x="0" y="-1"/>
              <a:ext cx="3518072" cy="2160450"/>
            </a:xfrm>
            <a:prstGeom prst="rect">
              <a:avLst/>
            </a:pr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l"/>
              <a:r>
                <a:rPr lang="ja-JP" kern="100" dirty="0">
                  <a:solidFill>
                    <a:srgbClr val="000000"/>
                  </a:solidFill>
                  <a:effectLst/>
                  <a:latin typeface="+mj-ea"/>
                  <a:ea typeface="+mj-ea"/>
                  <a:cs typeface="Times New Roman" panose="02020603050405020304" pitchFamily="18" charset="0"/>
                </a:rPr>
                <a:t>Ａ）改修</a:t>
              </a:r>
              <a:r>
                <a:rPr lang="ja-JP" altLang="en-US" kern="100" dirty="0">
                  <a:solidFill>
                    <a:srgbClr val="000000"/>
                  </a:solidFill>
                  <a:latin typeface="+mj-ea"/>
                  <a:ea typeface="+mj-ea"/>
                  <a:cs typeface="Times New Roman" panose="02020603050405020304" pitchFamily="18" charset="0"/>
                </a:rPr>
                <a:t>・備品購入等（３年後まで）</a:t>
              </a:r>
              <a:endParaRPr lang="ja-JP" kern="100" dirty="0">
                <a:effectLst/>
                <a:latin typeface="+mj-ea"/>
                <a:ea typeface="+mj-ea"/>
                <a:cs typeface="Times New Roman" panose="02020603050405020304" pitchFamily="18" charset="0"/>
              </a:endParaRPr>
            </a:p>
            <a:p>
              <a:pPr marL="342900" lvl="0" indent="-342900" algn="l">
                <a:buClr>
                  <a:srgbClr val="385623"/>
                </a:buClr>
                <a:buFont typeface="Wingdings" panose="05000000000000000000" pitchFamily="2" charset="2"/>
                <a:buChar char=""/>
              </a:pPr>
              <a:r>
                <a:rPr lang="ja-JP" kern="100" dirty="0">
                  <a:solidFill>
                    <a:srgbClr val="000000"/>
                  </a:solidFill>
                  <a:effectLst/>
                  <a:latin typeface="+mj-ea"/>
                  <a:ea typeface="+mj-ea"/>
                  <a:cs typeface="Times New Roman" panose="02020603050405020304" pitchFamily="18" charset="0"/>
                </a:rPr>
                <a:t>改良や修繕、増築</a:t>
              </a:r>
              <a:endParaRPr lang="ja-JP" kern="100" dirty="0">
                <a:effectLst/>
                <a:latin typeface="+mj-ea"/>
                <a:ea typeface="+mj-ea"/>
                <a:cs typeface="Times New Roman" panose="02020603050405020304" pitchFamily="18" charset="0"/>
              </a:endParaRPr>
            </a:p>
            <a:p>
              <a:pPr marL="342900" lvl="0" indent="-342900" algn="l">
                <a:buClr>
                  <a:srgbClr val="385623"/>
                </a:buClr>
                <a:buFont typeface="Wingdings" panose="05000000000000000000" pitchFamily="2" charset="2"/>
                <a:buChar char=""/>
              </a:pPr>
              <a:r>
                <a:rPr lang="ja-JP" kern="100" dirty="0">
                  <a:solidFill>
                    <a:srgbClr val="000000"/>
                  </a:solidFill>
                  <a:effectLst/>
                  <a:latin typeface="+mj-ea"/>
                  <a:ea typeface="+mj-ea"/>
                  <a:cs typeface="Times New Roman" panose="02020603050405020304" pitchFamily="18" charset="0"/>
                </a:rPr>
                <a:t>集会所に必要な備品</a:t>
              </a:r>
              <a:endParaRPr lang="ja-JP" kern="100" dirty="0">
                <a:effectLst/>
                <a:latin typeface="+mj-ea"/>
                <a:ea typeface="+mj-ea"/>
                <a:cs typeface="Times New Roman" panose="02020603050405020304" pitchFamily="18" charset="0"/>
              </a:endParaRPr>
            </a:p>
            <a:p>
              <a:pPr marL="342900" lvl="0" indent="-342900" algn="l">
                <a:buClr>
                  <a:srgbClr val="385623"/>
                </a:buClr>
                <a:buFont typeface="Wingdings" panose="05000000000000000000" pitchFamily="2" charset="2"/>
                <a:buChar char=""/>
              </a:pPr>
              <a:r>
                <a:rPr lang="ja-JP" kern="100" dirty="0">
                  <a:solidFill>
                    <a:srgbClr val="000000"/>
                  </a:solidFill>
                  <a:effectLst/>
                  <a:latin typeface="+mj-ea"/>
                  <a:ea typeface="+mj-ea"/>
                  <a:cs typeface="Times New Roman" panose="02020603050405020304" pitchFamily="18" charset="0"/>
                </a:rPr>
                <a:t>地域コミュニティに係る活動に必要な備品</a:t>
              </a:r>
              <a:endParaRPr lang="ja-JP" kern="100" dirty="0">
                <a:effectLst/>
                <a:latin typeface="+mj-ea"/>
                <a:ea typeface="+mj-ea"/>
                <a:cs typeface="Times New Roman" panose="02020603050405020304" pitchFamily="18" charset="0"/>
              </a:endParaRPr>
            </a:p>
            <a:p>
              <a:pPr marL="342900" lvl="0" indent="-342900" algn="l">
                <a:buClr>
                  <a:srgbClr val="385623"/>
                </a:buClr>
                <a:buFont typeface="Wingdings" panose="05000000000000000000" pitchFamily="2" charset="2"/>
                <a:buChar char=""/>
              </a:pPr>
              <a:r>
                <a:rPr lang="ja-JP" kern="100" dirty="0">
                  <a:solidFill>
                    <a:srgbClr val="000000"/>
                  </a:solidFill>
                  <a:effectLst/>
                  <a:latin typeface="+mj-ea"/>
                  <a:ea typeface="+mj-ea"/>
                  <a:cs typeface="Times New Roman" panose="02020603050405020304" pitchFamily="18" charset="0"/>
                </a:rPr>
                <a:t>運営管理に必要な消耗品等</a:t>
              </a:r>
              <a:endParaRPr lang="ja-JP" kern="100" dirty="0">
                <a:effectLst/>
                <a:latin typeface="+mj-ea"/>
                <a:ea typeface="+mj-ea"/>
                <a:cs typeface="Times New Roman" panose="02020603050405020304" pitchFamily="18" charset="0"/>
              </a:endParaRPr>
            </a:p>
          </p:txBody>
        </p:sp>
        <p:sp>
          <p:nvSpPr>
            <p:cNvPr id="16" name="角丸四角形 5">
              <a:extLst>
                <a:ext uri="{FF2B5EF4-FFF2-40B4-BE49-F238E27FC236}">
                  <a16:creationId xmlns:a16="http://schemas.microsoft.com/office/drawing/2014/main" id="{EF6870A6-B382-4679-990A-94BA5C7025F2}"/>
                </a:ext>
              </a:extLst>
            </p:cNvPr>
            <p:cNvSpPr/>
            <p:nvPr/>
          </p:nvSpPr>
          <p:spPr>
            <a:xfrm>
              <a:off x="123825" y="1491484"/>
              <a:ext cx="3024000" cy="585715"/>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00025" marR="200025" algn="l">
                <a:spcAft>
                  <a:spcPts val="0"/>
                </a:spcAft>
              </a:pPr>
              <a:r>
                <a:rPr lang="ja-JP" b="1" kern="100" dirty="0">
                  <a:solidFill>
                    <a:srgbClr val="000000"/>
                  </a:solidFill>
                  <a:effectLst/>
                  <a:latin typeface="+mj-ea"/>
                  <a:ea typeface="+mj-ea"/>
                  <a:cs typeface="Times New Roman" panose="02020603050405020304" pitchFamily="18" charset="0"/>
                </a:rPr>
                <a:t>補助率</a:t>
              </a:r>
              <a:r>
                <a:rPr lang="en-US" b="1" kern="100" dirty="0">
                  <a:solidFill>
                    <a:srgbClr val="000000"/>
                  </a:solidFill>
                  <a:effectLst/>
                  <a:latin typeface="+mj-ea"/>
                  <a:ea typeface="+mj-ea"/>
                  <a:cs typeface="Times New Roman" panose="02020603050405020304" pitchFamily="18" charset="0"/>
                </a:rPr>
                <a:t>	</a:t>
              </a:r>
              <a:r>
                <a:rPr lang="ja-JP" b="1" kern="100" dirty="0">
                  <a:solidFill>
                    <a:srgbClr val="000000"/>
                  </a:solidFill>
                  <a:effectLst/>
                  <a:latin typeface="+mj-ea"/>
                  <a:ea typeface="+mj-ea"/>
                  <a:cs typeface="Times New Roman" panose="02020603050405020304" pitchFamily="18" charset="0"/>
                </a:rPr>
                <a:t>　　</a:t>
              </a:r>
              <a:r>
                <a:rPr lang="ja-JP" altLang="en-US" b="1" kern="100" dirty="0">
                  <a:solidFill>
                    <a:srgbClr val="000000"/>
                  </a:solidFill>
                  <a:effectLst/>
                  <a:latin typeface="+mj-ea"/>
                  <a:ea typeface="+mj-ea"/>
                  <a:cs typeface="Times New Roman" panose="02020603050405020304" pitchFamily="18" charset="0"/>
                </a:rPr>
                <a:t>　</a:t>
              </a:r>
              <a:r>
                <a:rPr lang="ja-JP" b="1" kern="100" dirty="0">
                  <a:solidFill>
                    <a:srgbClr val="000000"/>
                  </a:solidFill>
                  <a:effectLst/>
                  <a:latin typeface="+mj-ea"/>
                  <a:ea typeface="+mj-ea"/>
                  <a:cs typeface="Times New Roman" panose="02020603050405020304" pitchFamily="18" charset="0"/>
                </a:rPr>
                <a:t>１０／１０</a:t>
              </a:r>
              <a:endParaRPr lang="ja-JP" sz="1600" kern="100" dirty="0">
                <a:effectLst/>
                <a:latin typeface="+mj-ea"/>
                <a:ea typeface="+mj-ea"/>
                <a:cs typeface="Times New Roman" panose="02020603050405020304" pitchFamily="18" charset="0"/>
              </a:endParaRPr>
            </a:p>
            <a:p>
              <a:pPr marL="200025" marR="200025" algn="l">
                <a:spcAft>
                  <a:spcPts val="0"/>
                </a:spcAft>
              </a:pPr>
              <a:r>
                <a:rPr lang="ja-JP" b="1" kern="100" dirty="0">
                  <a:solidFill>
                    <a:srgbClr val="000000"/>
                  </a:solidFill>
                  <a:effectLst/>
                  <a:latin typeface="+mj-ea"/>
                  <a:ea typeface="+mj-ea"/>
                  <a:cs typeface="Times New Roman" panose="02020603050405020304" pitchFamily="18" charset="0"/>
                </a:rPr>
                <a:t>補助限度額</a:t>
              </a:r>
              <a:r>
                <a:rPr lang="en-US" b="1" kern="100" dirty="0">
                  <a:solidFill>
                    <a:srgbClr val="000000"/>
                  </a:solidFill>
                  <a:effectLst/>
                  <a:latin typeface="+mj-ea"/>
                  <a:ea typeface="+mj-ea"/>
                  <a:cs typeface="Times New Roman" panose="02020603050405020304" pitchFamily="18" charset="0"/>
                </a:rPr>
                <a:t>	</a:t>
              </a:r>
              <a:r>
                <a:rPr lang="ja-JP" altLang="en-US" b="1" kern="100" dirty="0">
                  <a:solidFill>
                    <a:srgbClr val="000000"/>
                  </a:solidFill>
                  <a:latin typeface="+mj-ea"/>
                  <a:ea typeface="+mj-ea"/>
                  <a:cs typeface="Times New Roman" panose="02020603050405020304" pitchFamily="18" charset="0"/>
                </a:rPr>
                <a:t>　</a:t>
              </a:r>
              <a:r>
                <a:rPr lang="ja-JP" b="1" kern="100" dirty="0">
                  <a:solidFill>
                    <a:srgbClr val="000000"/>
                  </a:solidFill>
                  <a:effectLst/>
                  <a:latin typeface="+mj-ea"/>
                  <a:ea typeface="+mj-ea"/>
                  <a:cs typeface="Times New Roman" panose="02020603050405020304" pitchFamily="18" charset="0"/>
                </a:rPr>
                <a:t>２５０万円</a:t>
              </a:r>
              <a:endParaRPr lang="ja-JP" sz="1600" kern="100" dirty="0">
                <a:effectLst/>
                <a:latin typeface="+mj-ea"/>
                <a:ea typeface="+mj-ea"/>
                <a:cs typeface="Times New Roman" panose="02020603050405020304" pitchFamily="18" charset="0"/>
              </a:endParaRPr>
            </a:p>
          </p:txBody>
        </p:sp>
      </p:grpSp>
      <p:grpSp>
        <p:nvGrpSpPr>
          <p:cNvPr id="17" name="グループ化 16">
            <a:extLst>
              <a:ext uri="{FF2B5EF4-FFF2-40B4-BE49-F238E27FC236}">
                <a16:creationId xmlns:a16="http://schemas.microsoft.com/office/drawing/2014/main" id="{2A3597C9-1185-4C84-BC3E-6291808E2A36}"/>
              </a:ext>
            </a:extLst>
          </p:cNvPr>
          <p:cNvGrpSpPr/>
          <p:nvPr/>
        </p:nvGrpSpPr>
        <p:grpSpPr>
          <a:xfrm>
            <a:off x="5150769" y="3956288"/>
            <a:ext cx="3298160" cy="2536586"/>
            <a:chOff x="374717" y="62458"/>
            <a:chExt cx="2865053" cy="1644736"/>
          </a:xfrm>
        </p:grpSpPr>
        <p:sp>
          <p:nvSpPr>
            <p:cNvPr id="18" name="正方形/長方形 17">
              <a:extLst>
                <a:ext uri="{FF2B5EF4-FFF2-40B4-BE49-F238E27FC236}">
                  <a16:creationId xmlns:a16="http://schemas.microsoft.com/office/drawing/2014/main" id="{7471DCC3-D513-4795-AFD8-7B790B3EE4D8}"/>
                </a:ext>
              </a:extLst>
            </p:cNvPr>
            <p:cNvSpPr/>
            <p:nvPr/>
          </p:nvSpPr>
          <p:spPr>
            <a:xfrm>
              <a:off x="374717" y="62458"/>
              <a:ext cx="2865053" cy="1644736"/>
            </a:xfrm>
            <a:prstGeom prst="rect">
              <a:avLst/>
            </a:pr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l"/>
              <a:r>
                <a:rPr lang="ja-JP" kern="100" dirty="0">
                  <a:solidFill>
                    <a:srgbClr val="000000"/>
                  </a:solidFill>
                  <a:effectLst/>
                  <a:latin typeface="+mj-ea"/>
                  <a:ea typeface="+mj-ea"/>
                  <a:cs typeface="Times New Roman" panose="02020603050405020304" pitchFamily="18" charset="0"/>
                </a:rPr>
                <a:t>Ｂ）登記手続き</a:t>
              </a:r>
              <a:r>
                <a:rPr lang="ja-JP" altLang="en-US" kern="100" dirty="0">
                  <a:solidFill>
                    <a:srgbClr val="000000"/>
                  </a:solidFill>
                  <a:effectLst/>
                  <a:latin typeface="+mj-ea"/>
                  <a:ea typeface="+mj-ea"/>
                  <a:cs typeface="Times New Roman" panose="02020603050405020304" pitchFamily="18" charset="0"/>
                </a:rPr>
                <a:t>の費用</a:t>
              </a:r>
              <a:endParaRPr lang="ja-JP" kern="100" dirty="0">
                <a:effectLst/>
                <a:latin typeface="+mj-ea"/>
                <a:ea typeface="+mj-ea"/>
                <a:cs typeface="Times New Roman" panose="02020603050405020304" pitchFamily="18" charset="0"/>
              </a:endParaRPr>
            </a:p>
            <a:p>
              <a:pPr marL="342900" lvl="0" indent="-342900" algn="l">
                <a:buClr>
                  <a:srgbClr val="385623"/>
                </a:buClr>
                <a:buFont typeface="Wingdings" panose="05000000000000000000" pitchFamily="2" charset="2"/>
                <a:buChar char=""/>
              </a:pPr>
              <a:r>
                <a:rPr lang="ja-JP" kern="100" dirty="0">
                  <a:solidFill>
                    <a:srgbClr val="000000"/>
                  </a:solidFill>
                  <a:effectLst/>
                  <a:latin typeface="+mj-ea"/>
                  <a:ea typeface="+mj-ea"/>
                  <a:cs typeface="Times New Roman" panose="02020603050405020304" pitchFamily="18" charset="0"/>
                </a:rPr>
                <a:t>集会所の表題登記</a:t>
              </a:r>
              <a:endParaRPr lang="ja-JP" kern="100" dirty="0">
                <a:effectLst/>
                <a:latin typeface="+mj-ea"/>
                <a:ea typeface="+mj-ea"/>
                <a:cs typeface="Times New Roman" panose="02020603050405020304" pitchFamily="18" charset="0"/>
              </a:endParaRPr>
            </a:p>
            <a:p>
              <a:pPr marL="342900" lvl="0" indent="-342900" algn="l">
                <a:buClr>
                  <a:srgbClr val="385623"/>
                </a:buClr>
                <a:buFont typeface="Wingdings" panose="05000000000000000000" pitchFamily="2" charset="2"/>
                <a:buChar char=""/>
              </a:pPr>
              <a:r>
                <a:rPr lang="ja-JP" kern="100" dirty="0">
                  <a:solidFill>
                    <a:srgbClr val="000000"/>
                  </a:solidFill>
                  <a:effectLst/>
                  <a:latin typeface="+mj-ea"/>
                  <a:ea typeface="+mj-ea"/>
                  <a:cs typeface="Times New Roman" panose="02020603050405020304" pitchFamily="18" charset="0"/>
                </a:rPr>
                <a:t>所有権の保存の登記</a:t>
              </a:r>
              <a:endParaRPr lang="ja-JP" kern="100" dirty="0">
                <a:effectLst/>
                <a:latin typeface="+mj-ea"/>
                <a:ea typeface="+mj-ea"/>
                <a:cs typeface="Times New Roman" panose="02020603050405020304" pitchFamily="18" charset="0"/>
              </a:endParaRPr>
            </a:p>
            <a:p>
              <a:pPr marL="342900" lvl="0" indent="-342900" algn="l">
                <a:buClr>
                  <a:srgbClr val="385623"/>
                </a:buClr>
                <a:buFont typeface="Wingdings" panose="05000000000000000000" pitchFamily="2" charset="2"/>
                <a:buChar char=""/>
              </a:pPr>
              <a:r>
                <a:rPr lang="ja-JP" kern="100" dirty="0">
                  <a:solidFill>
                    <a:srgbClr val="000000"/>
                  </a:solidFill>
                  <a:effectLst/>
                  <a:latin typeface="+mj-ea"/>
                  <a:ea typeface="+mj-ea"/>
                  <a:cs typeface="Times New Roman" panose="02020603050405020304" pitchFamily="18" charset="0"/>
                </a:rPr>
                <a:t>所有権の移転の登記</a:t>
              </a:r>
              <a:endParaRPr lang="ja-JP" kern="100" dirty="0">
                <a:effectLst/>
                <a:latin typeface="+mj-ea"/>
                <a:ea typeface="+mj-ea"/>
                <a:cs typeface="Times New Roman" panose="02020603050405020304" pitchFamily="18" charset="0"/>
              </a:endParaRPr>
            </a:p>
            <a:p>
              <a:pPr algn="just"/>
              <a:r>
                <a:rPr lang="en-US" kern="100" dirty="0">
                  <a:effectLst/>
                  <a:latin typeface="+mj-ea"/>
                  <a:ea typeface="+mj-ea"/>
                  <a:cs typeface="Times New Roman" panose="02020603050405020304" pitchFamily="18" charset="0"/>
                </a:rPr>
                <a:t> </a:t>
              </a:r>
              <a:endParaRPr lang="ja-JP" sz="1050" kern="100" dirty="0">
                <a:effectLst/>
                <a:latin typeface="+mj-ea"/>
                <a:ea typeface="+mj-ea"/>
                <a:cs typeface="Times New Roman" panose="02020603050405020304" pitchFamily="18" charset="0"/>
              </a:endParaRPr>
            </a:p>
          </p:txBody>
        </p:sp>
        <p:sp>
          <p:nvSpPr>
            <p:cNvPr id="19" name="角丸四角形 7">
              <a:extLst>
                <a:ext uri="{FF2B5EF4-FFF2-40B4-BE49-F238E27FC236}">
                  <a16:creationId xmlns:a16="http://schemas.microsoft.com/office/drawing/2014/main" id="{750C5413-5C00-49F6-92AA-1FAB1D84CC22}"/>
                </a:ext>
              </a:extLst>
            </p:cNvPr>
            <p:cNvSpPr/>
            <p:nvPr/>
          </p:nvSpPr>
          <p:spPr>
            <a:xfrm>
              <a:off x="454035" y="1194620"/>
              <a:ext cx="2640188" cy="444607"/>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00025" marR="200025" algn="l">
                <a:spcAft>
                  <a:spcPts val="0"/>
                </a:spcAft>
              </a:pPr>
              <a:r>
                <a:rPr lang="ja-JP" b="1" kern="100" dirty="0">
                  <a:solidFill>
                    <a:srgbClr val="000000"/>
                  </a:solidFill>
                  <a:effectLst/>
                  <a:latin typeface="+mj-ea"/>
                  <a:ea typeface="+mj-ea"/>
                  <a:cs typeface="Times New Roman" panose="02020603050405020304" pitchFamily="18" charset="0"/>
                </a:rPr>
                <a:t>補助率</a:t>
              </a:r>
              <a:r>
                <a:rPr lang="en-US" b="1" kern="100" dirty="0">
                  <a:solidFill>
                    <a:srgbClr val="000000"/>
                  </a:solidFill>
                  <a:effectLst/>
                  <a:latin typeface="+mj-ea"/>
                  <a:ea typeface="+mj-ea"/>
                  <a:cs typeface="Times New Roman" panose="02020603050405020304" pitchFamily="18" charset="0"/>
                </a:rPr>
                <a:t>		</a:t>
              </a:r>
              <a:r>
                <a:rPr lang="ja-JP" b="1" kern="100" dirty="0">
                  <a:solidFill>
                    <a:srgbClr val="000000"/>
                  </a:solidFill>
                  <a:effectLst/>
                  <a:latin typeface="+mj-ea"/>
                  <a:ea typeface="+mj-ea"/>
                  <a:cs typeface="Times New Roman" panose="02020603050405020304" pitchFamily="18" charset="0"/>
                </a:rPr>
                <a:t>１０／１０</a:t>
              </a:r>
              <a:endParaRPr lang="ja-JP" kern="100" dirty="0">
                <a:effectLst/>
                <a:latin typeface="+mj-ea"/>
                <a:ea typeface="+mj-ea"/>
                <a:cs typeface="Times New Roman" panose="02020603050405020304" pitchFamily="18" charset="0"/>
              </a:endParaRPr>
            </a:p>
            <a:p>
              <a:pPr marL="200025" marR="200025" algn="l">
                <a:spcAft>
                  <a:spcPts val="0"/>
                </a:spcAft>
              </a:pPr>
              <a:r>
                <a:rPr lang="ja-JP" b="1" kern="100" dirty="0">
                  <a:solidFill>
                    <a:srgbClr val="000000"/>
                  </a:solidFill>
                  <a:effectLst/>
                  <a:latin typeface="+mj-ea"/>
                  <a:ea typeface="+mj-ea"/>
                  <a:cs typeface="Times New Roman" panose="02020603050405020304" pitchFamily="18" charset="0"/>
                </a:rPr>
                <a:t>補助限度額</a:t>
              </a:r>
              <a:r>
                <a:rPr lang="en-US" b="1" kern="100" dirty="0">
                  <a:solidFill>
                    <a:srgbClr val="000000"/>
                  </a:solidFill>
                  <a:effectLst/>
                  <a:latin typeface="+mj-ea"/>
                  <a:ea typeface="+mj-ea"/>
                  <a:cs typeface="Times New Roman" panose="02020603050405020304" pitchFamily="18" charset="0"/>
                </a:rPr>
                <a:t>	</a:t>
              </a:r>
              <a:r>
                <a:rPr lang="ja-JP" altLang="en-US" b="1" kern="100" dirty="0">
                  <a:solidFill>
                    <a:srgbClr val="000000"/>
                  </a:solidFill>
                  <a:latin typeface="+mj-ea"/>
                  <a:ea typeface="+mj-ea"/>
                  <a:cs typeface="Times New Roman" panose="02020603050405020304" pitchFamily="18" charset="0"/>
                </a:rPr>
                <a:t>　</a:t>
              </a:r>
              <a:r>
                <a:rPr lang="ja-JP" b="1" kern="100" dirty="0">
                  <a:solidFill>
                    <a:srgbClr val="000000"/>
                  </a:solidFill>
                  <a:effectLst/>
                  <a:latin typeface="+mj-ea"/>
                  <a:ea typeface="+mj-ea"/>
                  <a:cs typeface="Times New Roman" panose="02020603050405020304" pitchFamily="18" charset="0"/>
                </a:rPr>
                <a:t>３０万円</a:t>
              </a:r>
              <a:endParaRPr lang="ja-JP" kern="100" dirty="0">
                <a:effectLst/>
                <a:latin typeface="+mj-ea"/>
                <a:ea typeface="+mj-ea"/>
                <a:cs typeface="Times New Roman" panose="02020603050405020304" pitchFamily="18" charset="0"/>
              </a:endParaRPr>
            </a:p>
          </p:txBody>
        </p:sp>
      </p:grpSp>
      <p:sp>
        <p:nvSpPr>
          <p:cNvPr id="20" name="正方形/長方形 19">
            <a:extLst>
              <a:ext uri="{FF2B5EF4-FFF2-40B4-BE49-F238E27FC236}">
                <a16:creationId xmlns:a16="http://schemas.microsoft.com/office/drawing/2014/main" id="{9A002FAD-A4D2-42E5-8F58-569CFF3CF4B7}"/>
              </a:ext>
            </a:extLst>
          </p:cNvPr>
          <p:cNvSpPr/>
          <p:nvPr/>
        </p:nvSpPr>
        <p:spPr>
          <a:xfrm>
            <a:off x="628650" y="3278573"/>
            <a:ext cx="2604880" cy="434223"/>
          </a:xfrm>
          <a:prstGeom prst="rect">
            <a:avLst/>
          </a:prstGeom>
          <a:solidFill>
            <a:schemeClr val="accent6">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ja-JP" altLang="en-US" sz="2000" b="1" kern="100" dirty="0">
                <a:effectLst/>
                <a:latin typeface="+mj-ea"/>
                <a:ea typeface="+mj-ea"/>
                <a:cs typeface="Times New Roman" panose="02020603050405020304" pitchFamily="18" charset="0"/>
              </a:rPr>
              <a:t>補助事業の種類</a:t>
            </a:r>
          </a:p>
        </p:txBody>
      </p:sp>
      <p:sp>
        <p:nvSpPr>
          <p:cNvPr id="21" name="正方形/長方形 20">
            <a:extLst>
              <a:ext uri="{FF2B5EF4-FFF2-40B4-BE49-F238E27FC236}">
                <a16:creationId xmlns:a16="http://schemas.microsoft.com/office/drawing/2014/main" id="{E50489AA-5049-40F7-9511-6ED6419EBF84}"/>
              </a:ext>
            </a:extLst>
          </p:cNvPr>
          <p:cNvSpPr/>
          <p:nvPr/>
        </p:nvSpPr>
        <p:spPr>
          <a:xfrm>
            <a:off x="628650" y="3712795"/>
            <a:ext cx="7886700" cy="2939795"/>
          </a:xfrm>
          <a:prstGeom prst="rect">
            <a:avLst/>
          </a:pr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66700" indent="-266700" algn="l"/>
            <a:endParaRPr lang="ja-JP" sz="2000" kern="100" dirty="0">
              <a:effectLst/>
              <a:latin typeface="+mj-ea"/>
              <a:ea typeface="+mj-ea"/>
              <a:cs typeface="Times New Roman" panose="02020603050405020304" pitchFamily="18" charset="0"/>
            </a:endParaRPr>
          </a:p>
        </p:txBody>
      </p:sp>
      <p:sp>
        <p:nvSpPr>
          <p:cNvPr id="7" name="スライド番号プレースホルダー 6">
            <a:extLst>
              <a:ext uri="{FF2B5EF4-FFF2-40B4-BE49-F238E27FC236}">
                <a16:creationId xmlns:a16="http://schemas.microsoft.com/office/drawing/2014/main" id="{5D313AC3-8637-47FD-B0BF-B6B4BE5000BE}"/>
              </a:ext>
            </a:extLst>
          </p:cNvPr>
          <p:cNvSpPr>
            <a:spLocks noGrp="1"/>
          </p:cNvSpPr>
          <p:nvPr>
            <p:ph type="sldNum" sz="quarter" idx="12"/>
          </p:nvPr>
        </p:nvSpPr>
        <p:spPr/>
        <p:txBody>
          <a:bodyPr/>
          <a:lstStyle/>
          <a:p>
            <a:fld id="{53CB00C0-51BA-40F4-A6CD-9BD672424D14}" type="slidenum">
              <a:rPr kumimoji="1" lang="ja-JP" altLang="en-US" smtClean="0"/>
              <a:t>19</a:t>
            </a:fld>
            <a:endParaRPr kumimoji="1" lang="ja-JP" altLang="en-US"/>
          </a:p>
        </p:txBody>
      </p:sp>
    </p:spTree>
    <p:extLst>
      <p:ext uri="{BB962C8B-B14F-4D97-AF65-F5344CB8AC3E}">
        <p14:creationId xmlns:p14="http://schemas.microsoft.com/office/powerpoint/2010/main" val="1643461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6488FE-ECBE-4C37-B6F8-288901D2CC67}"/>
              </a:ext>
            </a:extLst>
          </p:cNvPr>
          <p:cNvSpPr>
            <a:spLocks noGrp="1"/>
          </p:cNvSpPr>
          <p:nvPr>
            <p:ph type="title"/>
          </p:nvPr>
        </p:nvSpPr>
        <p:spPr>
          <a:xfrm>
            <a:off x="628649" y="681037"/>
            <a:ext cx="7886700" cy="888908"/>
          </a:xfrm>
        </p:spPr>
        <p:txBody>
          <a:bodyPr/>
          <a:lstStyle/>
          <a:p>
            <a:r>
              <a:rPr kumimoji="1" lang="ja-JP" altLang="en-US" dirty="0"/>
              <a:t>目次</a:t>
            </a:r>
          </a:p>
        </p:txBody>
      </p:sp>
      <p:sp>
        <p:nvSpPr>
          <p:cNvPr id="3" name="コンテンツ プレースホルダー 2">
            <a:extLst>
              <a:ext uri="{FF2B5EF4-FFF2-40B4-BE49-F238E27FC236}">
                <a16:creationId xmlns:a16="http://schemas.microsoft.com/office/drawing/2014/main" id="{6E19E21C-21A5-4686-AECB-8FA7026275B3}"/>
              </a:ext>
            </a:extLst>
          </p:cNvPr>
          <p:cNvSpPr>
            <a:spLocks noGrp="1"/>
          </p:cNvSpPr>
          <p:nvPr>
            <p:ph idx="1"/>
          </p:nvPr>
        </p:nvSpPr>
        <p:spPr>
          <a:xfrm>
            <a:off x="211983" y="1569945"/>
            <a:ext cx="8720033" cy="4812397"/>
          </a:xfrm>
        </p:spPr>
        <p:txBody>
          <a:bodyPr>
            <a:normAutofit lnSpcReduction="10000"/>
          </a:bodyPr>
          <a:lstStyle/>
          <a:p>
            <a:pPr marL="0" indent="0">
              <a:buNone/>
            </a:pPr>
            <a:r>
              <a:rPr lang="ja-JP" altLang="en-US" sz="3200" dirty="0">
                <a:latin typeface="+mj-ea"/>
                <a:ea typeface="+mj-ea"/>
              </a:rPr>
              <a:t>１．なぜ集会所の無償譲渡をおこなうのか</a:t>
            </a:r>
            <a:endParaRPr lang="en-US" altLang="ja-JP" sz="3200" dirty="0">
              <a:latin typeface="+mj-ea"/>
              <a:ea typeface="+mj-ea"/>
            </a:endParaRPr>
          </a:p>
          <a:p>
            <a:pPr marL="0" indent="0">
              <a:buNone/>
            </a:pPr>
            <a:r>
              <a:rPr kumimoji="1" lang="ja-JP" altLang="en-US" sz="3200" dirty="0">
                <a:latin typeface="+mj-ea"/>
                <a:ea typeface="+mj-ea"/>
              </a:rPr>
              <a:t>２．老ノ木集会所について</a:t>
            </a:r>
            <a:endParaRPr kumimoji="1" lang="en-US" altLang="ja-JP" sz="3200" dirty="0">
              <a:latin typeface="+mj-ea"/>
              <a:ea typeface="+mj-ea"/>
            </a:endParaRPr>
          </a:p>
          <a:p>
            <a:pPr marL="0" indent="0">
              <a:buNone/>
            </a:pPr>
            <a:r>
              <a:rPr kumimoji="1" lang="ja-JP" altLang="en-US" sz="3200" dirty="0">
                <a:latin typeface="+mj-ea"/>
                <a:ea typeface="+mj-ea"/>
              </a:rPr>
              <a:t>３．</a:t>
            </a:r>
            <a:r>
              <a:rPr kumimoji="1" lang="en-US" altLang="ja-JP" sz="3200" dirty="0">
                <a:latin typeface="+mj-ea"/>
                <a:ea typeface="+mj-ea"/>
              </a:rPr>
              <a:t>(</a:t>
            </a:r>
            <a:r>
              <a:rPr kumimoji="1" lang="ja-JP" altLang="en-US" sz="3200" dirty="0">
                <a:latin typeface="+mj-ea"/>
                <a:ea typeface="+mj-ea"/>
              </a:rPr>
              <a:t>譲渡前</a:t>
            </a:r>
            <a:r>
              <a:rPr kumimoji="1" lang="en-US" altLang="ja-JP" sz="3200" dirty="0">
                <a:latin typeface="+mj-ea"/>
                <a:ea typeface="+mj-ea"/>
              </a:rPr>
              <a:t>)</a:t>
            </a:r>
            <a:r>
              <a:rPr kumimoji="1" lang="ja-JP" altLang="en-US" sz="3200" dirty="0">
                <a:latin typeface="+mj-ea"/>
                <a:ea typeface="+mj-ea"/>
              </a:rPr>
              <a:t>公立集会所と</a:t>
            </a:r>
            <a:r>
              <a:rPr kumimoji="1" lang="en-US" altLang="ja-JP" sz="3200" dirty="0">
                <a:latin typeface="+mj-ea"/>
                <a:ea typeface="+mj-ea"/>
              </a:rPr>
              <a:t>(</a:t>
            </a:r>
            <a:r>
              <a:rPr kumimoji="1" lang="ja-JP" altLang="en-US" sz="3200" dirty="0">
                <a:latin typeface="+mj-ea"/>
                <a:ea typeface="+mj-ea"/>
              </a:rPr>
              <a:t>譲渡後</a:t>
            </a:r>
            <a:r>
              <a:rPr kumimoji="1" lang="en-US" altLang="ja-JP" sz="3200" dirty="0">
                <a:latin typeface="+mj-ea"/>
                <a:ea typeface="+mj-ea"/>
              </a:rPr>
              <a:t>)</a:t>
            </a:r>
            <a:r>
              <a:rPr kumimoji="1" lang="ja-JP" altLang="en-US" sz="3200" dirty="0">
                <a:latin typeface="+mj-ea"/>
                <a:ea typeface="+mj-ea"/>
              </a:rPr>
              <a:t>民間集会所　　　</a:t>
            </a:r>
            <a:endParaRPr kumimoji="1" lang="en-US" altLang="ja-JP" sz="3200" dirty="0">
              <a:latin typeface="+mj-ea"/>
              <a:ea typeface="+mj-ea"/>
            </a:endParaRPr>
          </a:p>
          <a:p>
            <a:pPr marL="0" indent="0">
              <a:buNone/>
            </a:pPr>
            <a:r>
              <a:rPr lang="ja-JP" altLang="en-US" sz="3200" dirty="0">
                <a:latin typeface="+mj-ea"/>
                <a:ea typeface="+mj-ea"/>
              </a:rPr>
              <a:t>　</a:t>
            </a:r>
            <a:r>
              <a:rPr kumimoji="1" lang="ja-JP" altLang="en-US" sz="3200" dirty="0">
                <a:latin typeface="+mj-ea"/>
                <a:ea typeface="+mj-ea"/>
              </a:rPr>
              <a:t>　の違い</a:t>
            </a:r>
            <a:endParaRPr kumimoji="1" lang="en-US" altLang="ja-JP" sz="3200" dirty="0">
              <a:latin typeface="+mj-ea"/>
              <a:ea typeface="+mj-ea"/>
            </a:endParaRPr>
          </a:p>
          <a:p>
            <a:pPr marL="0" indent="0">
              <a:buNone/>
            </a:pPr>
            <a:r>
              <a:rPr lang="ja-JP" altLang="en-US" sz="3200" dirty="0">
                <a:latin typeface="+mj-ea"/>
                <a:ea typeface="+mj-ea"/>
              </a:rPr>
              <a:t>４</a:t>
            </a:r>
            <a:r>
              <a:rPr kumimoji="1" lang="ja-JP" altLang="en-US" sz="3200" dirty="0">
                <a:latin typeface="+mj-ea"/>
                <a:ea typeface="+mj-ea"/>
              </a:rPr>
              <a:t>．集会所譲渡後の補助について</a:t>
            </a:r>
            <a:endParaRPr kumimoji="1" lang="en-US" altLang="ja-JP" sz="3200" dirty="0">
              <a:latin typeface="+mj-ea"/>
              <a:ea typeface="+mj-ea"/>
            </a:endParaRPr>
          </a:p>
          <a:p>
            <a:pPr marL="0" indent="0">
              <a:buNone/>
            </a:pPr>
            <a:r>
              <a:rPr lang="ja-JP" altLang="en-US" sz="3200" dirty="0">
                <a:latin typeface="+mj-ea"/>
                <a:ea typeface="+mj-ea"/>
              </a:rPr>
              <a:t>５．集会所の無償譲渡を受ける利点と無償譲渡</a:t>
            </a:r>
            <a:endParaRPr lang="en-US" altLang="ja-JP" sz="3200" dirty="0">
              <a:latin typeface="+mj-ea"/>
              <a:ea typeface="+mj-ea"/>
            </a:endParaRPr>
          </a:p>
          <a:p>
            <a:pPr marL="0" indent="0">
              <a:buNone/>
            </a:pPr>
            <a:r>
              <a:rPr lang="ja-JP" altLang="en-US" sz="3200" dirty="0">
                <a:latin typeface="+mj-ea"/>
                <a:ea typeface="+mj-ea"/>
              </a:rPr>
              <a:t>　　などの事例</a:t>
            </a:r>
            <a:endParaRPr lang="en-US" altLang="ja-JP" sz="3200" dirty="0">
              <a:latin typeface="+mj-ea"/>
              <a:ea typeface="+mj-ea"/>
            </a:endParaRPr>
          </a:p>
          <a:p>
            <a:pPr marL="0" indent="0">
              <a:buNone/>
            </a:pPr>
            <a:r>
              <a:rPr lang="ja-JP" altLang="en-US" sz="3200" dirty="0">
                <a:latin typeface="+mj-ea"/>
                <a:ea typeface="+mj-ea"/>
              </a:rPr>
              <a:t>６．認可地縁団体について</a:t>
            </a:r>
            <a:endParaRPr lang="en-US" altLang="ja-JP" sz="3200" dirty="0">
              <a:latin typeface="+mj-ea"/>
              <a:ea typeface="+mj-ea"/>
            </a:endParaRPr>
          </a:p>
          <a:p>
            <a:pPr marL="0" indent="0">
              <a:buNone/>
            </a:pPr>
            <a:r>
              <a:rPr kumimoji="1" lang="ja-JP" altLang="en-US" sz="3200" dirty="0">
                <a:latin typeface="+mj-ea"/>
                <a:ea typeface="+mj-ea"/>
              </a:rPr>
              <a:t>７．今後のスケジュール案</a:t>
            </a:r>
          </a:p>
        </p:txBody>
      </p:sp>
      <p:sp>
        <p:nvSpPr>
          <p:cNvPr id="6" name="スライド番号プレースホルダー 5">
            <a:extLst>
              <a:ext uri="{FF2B5EF4-FFF2-40B4-BE49-F238E27FC236}">
                <a16:creationId xmlns:a16="http://schemas.microsoft.com/office/drawing/2014/main" id="{A821B016-8102-4EBD-B33A-1C24ECFCCBD3}"/>
              </a:ext>
            </a:extLst>
          </p:cNvPr>
          <p:cNvSpPr>
            <a:spLocks noGrp="1"/>
          </p:cNvSpPr>
          <p:nvPr>
            <p:ph type="sldNum" sz="quarter" idx="12"/>
          </p:nvPr>
        </p:nvSpPr>
        <p:spPr/>
        <p:txBody>
          <a:bodyPr/>
          <a:lstStyle/>
          <a:p>
            <a:fld id="{53CB00C0-51BA-40F4-A6CD-9BD672424D14}" type="slidenum">
              <a:rPr kumimoji="1" lang="ja-JP" altLang="en-US" smtClean="0"/>
              <a:t>2</a:t>
            </a:fld>
            <a:endParaRPr kumimoji="1" lang="ja-JP" altLang="en-US"/>
          </a:p>
        </p:txBody>
      </p:sp>
    </p:spTree>
    <p:extLst>
      <p:ext uri="{BB962C8B-B14F-4D97-AF65-F5344CB8AC3E}">
        <p14:creationId xmlns:p14="http://schemas.microsoft.com/office/powerpoint/2010/main" val="2006632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9FD725-8B6F-4171-AE91-E90A94F0DD76}"/>
              </a:ext>
            </a:extLst>
          </p:cNvPr>
          <p:cNvSpPr>
            <a:spLocks noGrp="1"/>
          </p:cNvSpPr>
          <p:nvPr>
            <p:ph type="title"/>
          </p:nvPr>
        </p:nvSpPr>
        <p:spPr>
          <a:xfrm>
            <a:off x="628650" y="365127"/>
            <a:ext cx="7587698" cy="888908"/>
          </a:xfrm>
        </p:spPr>
        <p:txBody>
          <a:bodyPr>
            <a:normAutofit/>
          </a:bodyPr>
          <a:lstStyle/>
          <a:p>
            <a:r>
              <a:rPr kumimoji="1" lang="ja-JP" altLang="en-US" dirty="0">
                <a:latin typeface="メイリオ" panose="020B0604030504040204" pitchFamily="50" charset="-128"/>
                <a:ea typeface="メイリオ" panose="020B0604030504040204" pitchFamily="50" charset="-128"/>
              </a:rPr>
              <a:t>（２）</a:t>
            </a:r>
            <a:r>
              <a:rPr kumimoji="1" lang="zh-TW" altLang="en-US" dirty="0">
                <a:latin typeface="メイリオ" panose="020B0604030504040204" pitchFamily="50" charset="-128"/>
                <a:ea typeface="メイリオ" panose="020B0604030504040204" pitchFamily="50" charset="-128"/>
              </a:rPr>
              <a:t>宇治市民間集会所支援補助金</a:t>
            </a:r>
            <a:endParaRPr kumimoji="1" lang="ja-JP" altLang="en-US" dirty="0">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B66D45B8-8F0A-4550-A83E-B396D9BC706E}"/>
              </a:ext>
            </a:extLst>
          </p:cNvPr>
          <p:cNvSpPr/>
          <p:nvPr/>
        </p:nvSpPr>
        <p:spPr>
          <a:xfrm>
            <a:off x="628650" y="1760142"/>
            <a:ext cx="7886700" cy="1082030"/>
          </a:xfrm>
          <a:prstGeom prst="rect">
            <a:avLst/>
          </a:pr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66700" indent="-266700" algn="l"/>
            <a:r>
              <a:rPr lang="ja-JP" altLang="en-US" sz="2400" kern="100" dirty="0">
                <a:solidFill>
                  <a:srgbClr val="000000"/>
                </a:solidFill>
                <a:effectLst/>
                <a:latin typeface="+mj-ea"/>
                <a:ea typeface="+mj-ea"/>
                <a:cs typeface="Times New Roman" panose="02020603050405020304" pitchFamily="18" charset="0"/>
              </a:rPr>
              <a:t>宇治市内の民間集会所</a:t>
            </a:r>
            <a:r>
              <a:rPr lang="ja-JP" altLang="en-US" sz="2000" kern="100" dirty="0">
                <a:solidFill>
                  <a:srgbClr val="000000"/>
                </a:solidFill>
                <a:effectLst/>
                <a:latin typeface="+mj-ea"/>
                <a:ea typeface="+mj-ea"/>
                <a:cs typeface="Times New Roman" panose="02020603050405020304" pitchFamily="18" charset="0"/>
              </a:rPr>
              <a:t>（</a:t>
            </a:r>
            <a:r>
              <a:rPr lang="ja-JP" sz="2000" kern="100" dirty="0">
                <a:solidFill>
                  <a:srgbClr val="000000"/>
                </a:solidFill>
                <a:effectLst/>
                <a:latin typeface="+mj-ea"/>
                <a:ea typeface="+mj-ea"/>
                <a:cs typeface="Times New Roman" panose="02020603050405020304" pitchFamily="18" charset="0"/>
              </a:rPr>
              <a:t>市から譲渡を受けた集会所</a:t>
            </a:r>
            <a:r>
              <a:rPr lang="ja-JP" altLang="en-US" sz="2000" kern="100" dirty="0">
                <a:solidFill>
                  <a:srgbClr val="000000"/>
                </a:solidFill>
                <a:effectLst/>
                <a:latin typeface="+mj-ea"/>
                <a:ea typeface="+mj-ea"/>
                <a:cs typeface="Times New Roman" panose="02020603050405020304" pitchFamily="18" charset="0"/>
              </a:rPr>
              <a:t>を含む）</a:t>
            </a:r>
            <a:endParaRPr lang="en-US" altLang="ja-JP" sz="2000" kern="100" dirty="0">
              <a:solidFill>
                <a:srgbClr val="000000"/>
              </a:solidFill>
              <a:effectLst/>
              <a:latin typeface="+mj-ea"/>
              <a:ea typeface="+mj-ea"/>
              <a:cs typeface="Times New Roman" panose="02020603050405020304" pitchFamily="18" charset="0"/>
            </a:endParaRPr>
          </a:p>
          <a:p>
            <a:pPr marL="266700" indent="-266700" algn="l"/>
            <a:r>
              <a:rPr lang="en-US" altLang="ja-JP" sz="2400" kern="100" dirty="0">
                <a:solidFill>
                  <a:srgbClr val="000000"/>
                </a:solidFill>
                <a:latin typeface="+mj-ea"/>
                <a:ea typeface="+mj-ea"/>
                <a:cs typeface="Times New Roman" panose="02020603050405020304" pitchFamily="18" charset="0"/>
              </a:rPr>
              <a:t>【</a:t>
            </a:r>
            <a:r>
              <a:rPr lang="ja-JP" altLang="en-US" sz="2400" kern="100" dirty="0">
                <a:solidFill>
                  <a:srgbClr val="000000"/>
                </a:solidFill>
                <a:latin typeface="+mj-ea"/>
                <a:ea typeface="+mj-ea"/>
                <a:cs typeface="Times New Roman" panose="02020603050405020304" pitchFamily="18" charset="0"/>
              </a:rPr>
              <a:t>Ｒ６年度は</a:t>
            </a:r>
            <a:r>
              <a:rPr lang="en-US" altLang="ja-JP" sz="2400" kern="100" dirty="0">
                <a:solidFill>
                  <a:srgbClr val="000000"/>
                </a:solidFill>
                <a:latin typeface="+mj-ea"/>
                <a:ea typeface="+mj-ea"/>
                <a:cs typeface="Times New Roman" panose="02020603050405020304" pitchFamily="18" charset="0"/>
              </a:rPr>
              <a:t>29</a:t>
            </a:r>
            <a:r>
              <a:rPr lang="ja-JP" altLang="en-US" sz="2400" kern="100" dirty="0">
                <a:solidFill>
                  <a:srgbClr val="000000"/>
                </a:solidFill>
                <a:latin typeface="+mj-ea"/>
                <a:ea typeface="+mj-ea"/>
                <a:cs typeface="Times New Roman" panose="02020603050405020304" pitchFamily="18" charset="0"/>
              </a:rPr>
              <a:t>の民間集会所に補助</a:t>
            </a:r>
            <a:r>
              <a:rPr lang="en-US" altLang="ja-JP" sz="2400" kern="100" dirty="0">
                <a:solidFill>
                  <a:srgbClr val="000000"/>
                </a:solidFill>
                <a:latin typeface="+mj-ea"/>
                <a:ea typeface="+mj-ea"/>
                <a:cs typeface="Times New Roman" panose="02020603050405020304" pitchFamily="18" charset="0"/>
              </a:rPr>
              <a:t>】</a:t>
            </a:r>
            <a:endParaRPr lang="en-US" altLang="ja-JP" sz="2800" kern="100" dirty="0">
              <a:solidFill>
                <a:srgbClr val="000000"/>
              </a:solidFill>
              <a:effectLst/>
              <a:latin typeface="+mj-ea"/>
              <a:ea typeface="+mj-ea"/>
              <a:cs typeface="Times New Roman" panose="02020603050405020304" pitchFamily="18" charset="0"/>
            </a:endParaRPr>
          </a:p>
        </p:txBody>
      </p:sp>
      <p:grpSp>
        <p:nvGrpSpPr>
          <p:cNvPr id="14" name="グループ化 13">
            <a:extLst>
              <a:ext uri="{FF2B5EF4-FFF2-40B4-BE49-F238E27FC236}">
                <a16:creationId xmlns:a16="http://schemas.microsoft.com/office/drawing/2014/main" id="{BF28CB80-02C6-41EA-9DCF-7C18BFBF2036}"/>
              </a:ext>
            </a:extLst>
          </p:cNvPr>
          <p:cNvGrpSpPr/>
          <p:nvPr/>
        </p:nvGrpSpPr>
        <p:grpSpPr>
          <a:xfrm>
            <a:off x="715214" y="3637906"/>
            <a:ext cx="4188090" cy="2847610"/>
            <a:chOff x="0" y="-1"/>
            <a:chExt cx="3518072" cy="2160450"/>
          </a:xfrm>
        </p:grpSpPr>
        <p:sp>
          <p:nvSpPr>
            <p:cNvPr id="15" name="正方形/長方形 14">
              <a:extLst>
                <a:ext uri="{FF2B5EF4-FFF2-40B4-BE49-F238E27FC236}">
                  <a16:creationId xmlns:a16="http://schemas.microsoft.com/office/drawing/2014/main" id="{5B4F229A-2758-4022-B4A2-DEA143C43024}"/>
                </a:ext>
              </a:extLst>
            </p:cNvPr>
            <p:cNvSpPr/>
            <p:nvPr/>
          </p:nvSpPr>
          <p:spPr>
            <a:xfrm>
              <a:off x="0" y="-1"/>
              <a:ext cx="3518072" cy="2160450"/>
            </a:xfrm>
            <a:prstGeom prst="rect">
              <a:avLst/>
            </a:pr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l"/>
              <a:r>
                <a:rPr lang="ja-JP" kern="100" dirty="0">
                  <a:solidFill>
                    <a:srgbClr val="000000"/>
                  </a:solidFill>
                  <a:effectLst/>
                  <a:latin typeface="+mj-ea"/>
                  <a:ea typeface="+mj-ea"/>
                  <a:cs typeface="Times New Roman" panose="02020603050405020304" pitchFamily="18" charset="0"/>
                </a:rPr>
                <a:t>Ａ）</a:t>
              </a:r>
              <a:r>
                <a:rPr lang="ja-JP" altLang="en-US" kern="100" dirty="0">
                  <a:solidFill>
                    <a:srgbClr val="000000"/>
                  </a:solidFill>
                  <a:effectLst/>
                  <a:latin typeface="+mj-ea"/>
                  <a:ea typeface="+mj-ea"/>
                  <a:cs typeface="Times New Roman" panose="02020603050405020304" pitchFamily="18" charset="0"/>
                </a:rPr>
                <a:t>新築、建替または改修</a:t>
              </a:r>
              <a:endParaRPr lang="ja-JP" kern="100" dirty="0">
                <a:effectLst/>
                <a:latin typeface="+mj-ea"/>
                <a:ea typeface="+mj-ea"/>
                <a:cs typeface="Times New Roman" panose="02020603050405020304" pitchFamily="18" charset="0"/>
              </a:endParaRPr>
            </a:p>
            <a:p>
              <a:pPr marL="342900" lvl="0" indent="-342900" algn="l">
                <a:buClr>
                  <a:srgbClr val="385623"/>
                </a:buClr>
                <a:buFont typeface="Wingdings" panose="05000000000000000000" pitchFamily="2" charset="2"/>
                <a:buChar char=""/>
              </a:pPr>
              <a:r>
                <a:rPr lang="ja-JP" kern="100" dirty="0">
                  <a:solidFill>
                    <a:srgbClr val="000000"/>
                  </a:solidFill>
                  <a:effectLst/>
                  <a:latin typeface="+mj-ea"/>
                  <a:ea typeface="+mj-ea"/>
                  <a:cs typeface="Times New Roman" panose="02020603050405020304" pitchFamily="18" charset="0"/>
                </a:rPr>
                <a:t>集会所</a:t>
              </a:r>
              <a:r>
                <a:rPr lang="ja-JP" altLang="en-US" kern="100" dirty="0">
                  <a:solidFill>
                    <a:srgbClr val="000000"/>
                  </a:solidFill>
                  <a:latin typeface="+mj-ea"/>
                  <a:ea typeface="+mj-ea"/>
                  <a:cs typeface="Times New Roman" panose="02020603050405020304" pitchFamily="18" charset="0"/>
                </a:rPr>
                <a:t>の</a:t>
              </a:r>
              <a:r>
                <a:rPr lang="ja-JP" altLang="en-US" kern="100" dirty="0">
                  <a:solidFill>
                    <a:srgbClr val="000000"/>
                  </a:solidFill>
                  <a:effectLst/>
                  <a:latin typeface="+mj-ea"/>
                  <a:ea typeface="+mj-ea"/>
                  <a:cs typeface="Times New Roman" panose="02020603050405020304" pitchFamily="18" charset="0"/>
                </a:rPr>
                <a:t>新築に係る費用</a:t>
              </a:r>
              <a:endParaRPr lang="en-US" altLang="ja-JP" kern="100" dirty="0">
                <a:solidFill>
                  <a:srgbClr val="000000"/>
                </a:solidFill>
                <a:effectLst/>
                <a:latin typeface="+mj-ea"/>
                <a:ea typeface="+mj-ea"/>
                <a:cs typeface="Times New Roman" panose="02020603050405020304" pitchFamily="18" charset="0"/>
              </a:endParaRPr>
            </a:p>
            <a:p>
              <a:pPr marL="342900" lvl="0" indent="-342900" algn="l">
                <a:buClr>
                  <a:srgbClr val="385623"/>
                </a:buClr>
                <a:buFont typeface="Wingdings" panose="05000000000000000000" pitchFamily="2" charset="2"/>
                <a:buChar char=""/>
              </a:pPr>
              <a:r>
                <a:rPr lang="ja-JP" altLang="en-US" kern="100" dirty="0">
                  <a:solidFill>
                    <a:srgbClr val="000000"/>
                  </a:solidFill>
                  <a:latin typeface="+mj-ea"/>
                  <a:ea typeface="+mj-ea"/>
                  <a:cs typeface="Times New Roman" panose="02020603050405020304" pitchFamily="18" charset="0"/>
                </a:rPr>
                <a:t>集会所の建替に係る費用</a:t>
              </a:r>
              <a:endParaRPr lang="ja-JP" kern="100" dirty="0">
                <a:effectLst/>
                <a:latin typeface="+mj-ea"/>
                <a:ea typeface="+mj-ea"/>
                <a:cs typeface="Times New Roman" panose="02020603050405020304" pitchFamily="18" charset="0"/>
              </a:endParaRPr>
            </a:p>
            <a:p>
              <a:pPr marL="342900" lvl="0" indent="-342900" algn="l">
                <a:buClr>
                  <a:srgbClr val="385623"/>
                </a:buClr>
                <a:buFont typeface="Wingdings" panose="05000000000000000000" pitchFamily="2" charset="2"/>
                <a:buChar char=""/>
              </a:pPr>
              <a:r>
                <a:rPr lang="ja-JP" altLang="en-US" kern="100" dirty="0">
                  <a:solidFill>
                    <a:srgbClr val="000000"/>
                  </a:solidFill>
                  <a:effectLst/>
                  <a:latin typeface="+mj-ea"/>
                  <a:ea typeface="+mj-ea"/>
                  <a:cs typeface="Times New Roman" panose="02020603050405020304" pitchFamily="18" charset="0"/>
                </a:rPr>
                <a:t>天井の雨漏、主たる部屋のエアコンの整備、和室のフローリング化等　大規模修繕に係る費用</a:t>
              </a:r>
              <a:endParaRPr lang="en-US" altLang="ja-JP" kern="100" dirty="0">
                <a:solidFill>
                  <a:srgbClr val="000000"/>
                </a:solidFill>
                <a:effectLst/>
                <a:latin typeface="+mj-ea"/>
                <a:ea typeface="+mj-ea"/>
                <a:cs typeface="Times New Roman" panose="02020603050405020304" pitchFamily="18" charset="0"/>
              </a:endParaRPr>
            </a:p>
          </p:txBody>
        </p:sp>
        <p:sp>
          <p:nvSpPr>
            <p:cNvPr id="16" name="角丸四角形 5">
              <a:extLst>
                <a:ext uri="{FF2B5EF4-FFF2-40B4-BE49-F238E27FC236}">
                  <a16:creationId xmlns:a16="http://schemas.microsoft.com/office/drawing/2014/main" id="{EF6870A6-B382-4679-990A-94BA5C7025F2}"/>
                </a:ext>
              </a:extLst>
            </p:cNvPr>
            <p:cNvSpPr/>
            <p:nvPr/>
          </p:nvSpPr>
          <p:spPr>
            <a:xfrm>
              <a:off x="123825" y="1491484"/>
              <a:ext cx="3024000" cy="585715"/>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00025" marR="200025" algn="l">
                <a:spcAft>
                  <a:spcPts val="0"/>
                </a:spcAft>
              </a:pPr>
              <a:r>
                <a:rPr lang="ja-JP" b="1" kern="100" dirty="0">
                  <a:solidFill>
                    <a:srgbClr val="000000"/>
                  </a:solidFill>
                  <a:effectLst/>
                  <a:latin typeface="+mj-ea"/>
                  <a:ea typeface="+mj-ea"/>
                  <a:cs typeface="Times New Roman" panose="02020603050405020304" pitchFamily="18" charset="0"/>
                </a:rPr>
                <a:t>補助率</a:t>
              </a:r>
              <a:r>
                <a:rPr lang="en-US" b="1" kern="100" dirty="0">
                  <a:solidFill>
                    <a:srgbClr val="000000"/>
                  </a:solidFill>
                  <a:effectLst/>
                  <a:latin typeface="+mj-ea"/>
                  <a:ea typeface="+mj-ea"/>
                  <a:cs typeface="Times New Roman" panose="02020603050405020304" pitchFamily="18" charset="0"/>
                </a:rPr>
                <a:t>	</a:t>
              </a:r>
              <a:r>
                <a:rPr lang="ja-JP" b="1" kern="100" dirty="0">
                  <a:solidFill>
                    <a:srgbClr val="000000"/>
                  </a:solidFill>
                  <a:effectLst/>
                  <a:latin typeface="+mj-ea"/>
                  <a:ea typeface="+mj-ea"/>
                  <a:cs typeface="Times New Roman" panose="02020603050405020304" pitchFamily="18" charset="0"/>
                </a:rPr>
                <a:t>　　</a:t>
              </a:r>
              <a:r>
                <a:rPr lang="ja-JP" altLang="en-US" b="1" kern="100" dirty="0">
                  <a:solidFill>
                    <a:srgbClr val="000000"/>
                  </a:solidFill>
                  <a:effectLst/>
                  <a:latin typeface="+mj-ea"/>
                  <a:ea typeface="+mj-ea"/>
                  <a:cs typeface="Times New Roman" panose="02020603050405020304" pitchFamily="18" charset="0"/>
                </a:rPr>
                <a:t>　</a:t>
              </a:r>
              <a:r>
                <a:rPr lang="ja-JP" b="1" kern="100" dirty="0">
                  <a:solidFill>
                    <a:srgbClr val="000000"/>
                  </a:solidFill>
                  <a:effectLst/>
                  <a:latin typeface="+mj-ea"/>
                  <a:ea typeface="+mj-ea"/>
                  <a:cs typeface="Times New Roman" panose="02020603050405020304" pitchFamily="18" charset="0"/>
                </a:rPr>
                <a:t>１／</a:t>
              </a:r>
              <a:r>
                <a:rPr lang="en-US" altLang="ja-JP" b="1" kern="100" dirty="0">
                  <a:solidFill>
                    <a:srgbClr val="000000"/>
                  </a:solidFill>
                  <a:effectLst/>
                  <a:latin typeface="+mj-ea"/>
                  <a:ea typeface="+mj-ea"/>
                  <a:cs typeface="Times New Roman" panose="02020603050405020304" pitchFamily="18" charset="0"/>
                </a:rPr>
                <a:t>2</a:t>
              </a:r>
              <a:endParaRPr lang="ja-JP" sz="1600" kern="100" dirty="0">
                <a:effectLst/>
                <a:latin typeface="+mj-ea"/>
                <a:ea typeface="+mj-ea"/>
                <a:cs typeface="Times New Roman" panose="02020603050405020304" pitchFamily="18" charset="0"/>
              </a:endParaRPr>
            </a:p>
            <a:p>
              <a:pPr marL="200025" marR="200025" algn="l">
                <a:spcAft>
                  <a:spcPts val="0"/>
                </a:spcAft>
              </a:pPr>
              <a:r>
                <a:rPr lang="ja-JP" b="1" kern="100" dirty="0">
                  <a:solidFill>
                    <a:srgbClr val="000000"/>
                  </a:solidFill>
                  <a:effectLst/>
                  <a:latin typeface="+mj-ea"/>
                  <a:ea typeface="+mj-ea"/>
                  <a:cs typeface="Times New Roman" panose="02020603050405020304" pitchFamily="18" charset="0"/>
                </a:rPr>
                <a:t>補助限度額</a:t>
              </a:r>
              <a:r>
                <a:rPr lang="en-US" b="1" kern="100" dirty="0">
                  <a:solidFill>
                    <a:srgbClr val="000000"/>
                  </a:solidFill>
                  <a:effectLst/>
                  <a:latin typeface="+mj-ea"/>
                  <a:ea typeface="+mj-ea"/>
                  <a:cs typeface="Times New Roman" panose="02020603050405020304" pitchFamily="18" charset="0"/>
                </a:rPr>
                <a:t>	</a:t>
              </a:r>
              <a:r>
                <a:rPr lang="ja-JP" altLang="en-US" b="1" kern="100" dirty="0">
                  <a:solidFill>
                    <a:srgbClr val="000000"/>
                  </a:solidFill>
                  <a:latin typeface="+mj-ea"/>
                  <a:ea typeface="+mj-ea"/>
                  <a:cs typeface="Times New Roman" panose="02020603050405020304" pitchFamily="18" charset="0"/>
                </a:rPr>
                <a:t>　</a:t>
              </a:r>
              <a:r>
                <a:rPr lang="en-US" altLang="ja-JP" b="1" kern="100" dirty="0">
                  <a:solidFill>
                    <a:srgbClr val="000000"/>
                  </a:solidFill>
                  <a:latin typeface="+mj-ea"/>
                  <a:ea typeface="+mj-ea"/>
                  <a:cs typeface="Times New Roman" panose="02020603050405020304" pitchFamily="18" charset="0"/>
                </a:rPr>
                <a:t>50</a:t>
              </a:r>
              <a:r>
                <a:rPr lang="ja-JP" b="1" kern="100" dirty="0">
                  <a:solidFill>
                    <a:srgbClr val="000000"/>
                  </a:solidFill>
                  <a:effectLst/>
                  <a:latin typeface="+mj-ea"/>
                  <a:ea typeface="+mj-ea"/>
                  <a:cs typeface="Times New Roman" panose="02020603050405020304" pitchFamily="18" charset="0"/>
                </a:rPr>
                <a:t>０万円</a:t>
              </a:r>
              <a:endParaRPr lang="ja-JP" sz="1600" kern="100" dirty="0">
                <a:effectLst/>
                <a:latin typeface="+mj-ea"/>
                <a:ea typeface="+mj-ea"/>
                <a:cs typeface="Times New Roman" panose="02020603050405020304" pitchFamily="18" charset="0"/>
              </a:endParaRPr>
            </a:p>
          </p:txBody>
        </p:sp>
      </p:grpSp>
      <p:grpSp>
        <p:nvGrpSpPr>
          <p:cNvPr id="17" name="グループ化 16">
            <a:extLst>
              <a:ext uri="{FF2B5EF4-FFF2-40B4-BE49-F238E27FC236}">
                <a16:creationId xmlns:a16="http://schemas.microsoft.com/office/drawing/2014/main" id="{2A3597C9-1185-4C84-BC3E-6291808E2A36}"/>
              </a:ext>
            </a:extLst>
          </p:cNvPr>
          <p:cNvGrpSpPr/>
          <p:nvPr/>
        </p:nvGrpSpPr>
        <p:grpSpPr>
          <a:xfrm>
            <a:off x="5150769" y="3636979"/>
            <a:ext cx="3298160" cy="2855895"/>
            <a:chOff x="374717" y="62458"/>
            <a:chExt cx="2865053" cy="1644736"/>
          </a:xfrm>
        </p:grpSpPr>
        <p:sp>
          <p:nvSpPr>
            <p:cNvPr id="18" name="正方形/長方形 17">
              <a:extLst>
                <a:ext uri="{FF2B5EF4-FFF2-40B4-BE49-F238E27FC236}">
                  <a16:creationId xmlns:a16="http://schemas.microsoft.com/office/drawing/2014/main" id="{7471DCC3-D513-4795-AFD8-7B790B3EE4D8}"/>
                </a:ext>
              </a:extLst>
            </p:cNvPr>
            <p:cNvSpPr/>
            <p:nvPr/>
          </p:nvSpPr>
          <p:spPr>
            <a:xfrm>
              <a:off x="374717" y="62458"/>
              <a:ext cx="2865053" cy="1644736"/>
            </a:xfrm>
            <a:prstGeom prst="rect">
              <a:avLst/>
            </a:pr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l"/>
              <a:r>
                <a:rPr lang="ja-JP" kern="100" dirty="0">
                  <a:solidFill>
                    <a:srgbClr val="000000"/>
                  </a:solidFill>
                  <a:effectLst/>
                  <a:latin typeface="+mj-ea"/>
                  <a:ea typeface="+mj-ea"/>
                  <a:cs typeface="Times New Roman" panose="02020603050405020304" pitchFamily="18" charset="0"/>
                </a:rPr>
                <a:t>Ｂ）</a:t>
              </a:r>
              <a:r>
                <a:rPr lang="ja-JP" altLang="en-US" kern="100" dirty="0">
                  <a:solidFill>
                    <a:srgbClr val="000000"/>
                  </a:solidFill>
                  <a:effectLst/>
                  <a:latin typeface="+mj-ea"/>
                  <a:ea typeface="+mj-ea"/>
                  <a:cs typeface="Times New Roman" panose="02020603050405020304" pitchFamily="18" charset="0"/>
                </a:rPr>
                <a:t>維持管理</a:t>
              </a:r>
              <a:endParaRPr lang="ja-JP" kern="100" dirty="0">
                <a:effectLst/>
                <a:latin typeface="+mj-ea"/>
                <a:ea typeface="+mj-ea"/>
                <a:cs typeface="Times New Roman" panose="02020603050405020304" pitchFamily="18" charset="0"/>
              </a:endParaRPr>
            </a:p>
            <a:p>
              <a:pPr marL="342900" lvl="0" indent="-342900" algn="l">
                <a:buClr>
                  <a:srgbClr val="385623"/>
                </a:buClr>
                <a:buFont typeface="Wingdings" panose="05000000000000000000" pitchFamily="2" charset="2"/>
                <a:buChar char=""/>
              </a:pPr>
              <a:r>
                <a:rPr lang="ja-JP" altLang="en-US" kern="100" dirty="0">
                  <a:solidFill>
                    <a:srgbClr val="000000"/>
                  </a:solidFill>
                  <a:effectLst/>
                  <a:latin typeface="+mj-ea"/>
                  <a:ea typeface="+mj-ea"/>
                  <a:cs typeface="Times New Roman" panose="02020603050405020304" pitchFamily="18" charset="0"/>
                </a:rPr>
                <a:t>光熱水費、消耗品、修繕費、火災保険料等の維持管理費、管理者報酬等</a:t>
              </a:r>
            </a:p>
            <a:p>
              <a:pPr algn="just"/>
              <a:r>
                <a:rPr lang="en-US" kern="100" dirty="0">
                  <a:effectLst/>
                  <a:latin typeface="+mj-ea"/>
                  <a:ea typeface="+mj-ea"/>
                  <a:cs typeface="Times New Roman" panose="02020603050405020304" pitchFamily="18" charset="0"/>
                </a:rPr>
                <a:t> </a:t>
              </a:r>
              <a:endParaRPr lang="ja-JP" sz="1050" kern="100" dirty="0">
                <a:effectLst/>
                <a:latin typeface="+mj-ea"/>
                <a:ea typeface="+mj-ea"/>
                <a:cs typeface="Times New Roman" panose="02020603050405020304" pitchFamily="18" charset="0"/>
              </a:endParaRPr>
            </a:p>
          </p:txBody>
        </p:sp>
        <p:sp>
          <p:nvSpPr>
            <p:cNvPr id="19" name="角丸四角形 7">
              <a:extLst>
                <a:ext uri="{FF2B5EF4-FFF2-40B4-BE49-F238E27FC236}">
                  <a16:creationId xmlns:a16="http://schemas.microsoft.com/office/drawing/2014/main" id="{750C5413-5C00-49F6-92AA-1FAB1D84CC22}"/>
                </a:ext>
              </a:extLst>
            </p:cNvPr>
            <p:cNvSpPr/>
            <p:nvPr/>
          </p:nvSpPr>
          <p:spPr>
            <a:xfrm>
              <a:off x="454035" y="1194620"/>
              <a:ext cx="2640188" cy="444607"/>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00025" marR="200025" algn="l">
                <a:spcAft>
                  <a:spcPts val="0"/>
                </a:spcAft>
              </a:pPr>
              <a:r>
                <a:rPr lang="ja-JP" b="1" kern="100" dirty="0">
                  <a:solidFill>
                    <a:srgbClr val="000000"/>
                  </a:solidFill>
                  <a:effectLst/>
                  <a:latin typeface="+mj-ea"/>
                  <a:ea typeface="+mj-ea"/>
                  <a:cs typeface="Times New Roman" panose="02020603050405020304" pitchFamily="18" charset="0"/>
                </a:rPr>
                <a:t>補助率</a:t>
              </a:r>
              <a:r>
                <a:rPr lang="en-US" b="1" kern="100" dirty="0">
                  <a:solidFill>
                    <a:srgbClr val="000000"/>
                  </a:solidFill>
                  <a:effectLst/>
                  <a:latin typeface="+mj-ea"/>
                  <a:ea typeface="+mj-ea"/>
                  <a:cs typeface="Times New Roman" panose="02020603050405020304" pitchFamily="18" charset="0"/>
                </a:rPr>
                <a:t>		</a:t>
              </a:r>
              <a:r>
                <a:rPr lang="ja-JP" b="1" kern="100" dirty="0">
                  <a:solidFill>
                    <a:srgbClr val="000000"/>
                  </a:solidFill>
                  <a:effectLst/>
                  <a:latin typeface="+mj-ea"/>
                  <a:ea typeface="+mj-ea"/>
                  <a:cs typeface="Times New Roman" panose="02020603050405020304" pitchFamily="18" charset="0"/>
                </a:rPr>
                <a:t>１０／１０</a:t>
              </a:r>
              <a:endParaRPr lang="ja-JP" kern="100" dirty="0">
                <a:effectLst/>
                <a:latin typeface="+mj-ea"/>
                <a:ea typeface="+mj-ea"/>
                <a:cs typeface="Times New Roman" panose="02020603050405020304" pitchFamily="18" charset="0"/>
              </a:endParaRPr>
            </a:p>
            <a:p>
              <a:pPr marL="200025" marR="200025" algn="l">
                <a:spcAft>
                  <a:spcPts val="0"/>
                </a:spcAft>
              </a:pPr>
              <a:r>
                <a:rPr lang="ja-JP" b="1" kern="100" dirty="0">
                  <a:solidFill>
                    <a:srgbClr val="000000"/>
                  </a:solidFill>
                  <a:effectLst/>
                  <a:latin typeface="+mj-ea"/>
                  <a:ea typeface="+mj-ea"/>
                  <a:cs typeface="Times New Roman" panose="02020603050405020304" pitchFamily="18" charset="0"/>
                </a:rPr>
                <a:t>補助限度額</a:t>
              </a:r>
              <a:r>
                <a:rPr lang="en-US" b="1" kern="100" dirty="0">
                  <a:solidFill>
                    <a:srgbClr val="000000"/>
                  </a:solidFill>
                  <a:effectLst/>
                  <a:latin typeface="+mj-ea"/>
                  <a:ea typeface="+mj-ea"/>
                  <a:cs typeface="Times New Roman" panose="02020603050405020304" pitchFamily="18" charset="0"/>
                </a:rPr>
                <a:t>	</a:t>
              </a:r>
              <a:r>
                <a:rPr lang="ja-JP" altLang="en-US" b="1" kern="100" dirty="0">
                  <a:solidFill>
                    <a:srgbClr val="000000"/>
                  </a:solidFill>
                  <a:latin typeface="+mj-ea"/>
                  <a:ea typeface="+mj-ea"/>
                  <a:cs typeface="Times New Roman" panose="02020603050405020304" pitchFamily="18" charset="0"/>
                </a:rPr>
                <a:t>　</a:t>
              </a:r>
              <a:r>
                <a:rPr lang="en-US" altLang="ja-JP" b="1" kern="100" dirty="0">
                  <a:solidFill>
                    <a:srgbClr val="000000"/>
                  </a:solidFill>
                  <a:latin typeface="+mj-ea"/>
                  <a:ea typeface="+mj-ea"/>
                  <a:cs typeface="Times New Roman" panose="02020603050405020304" pitchFamily="18" charset="0"/>
                </a:rPr>
                <a:t>15</a:t>
              </a:r>
              <a:r>
                <a:rPr lang="ja-JP" b="1" kern="100" dirty="0">
                  <a:solidFill>
                    <a:srgbClr val="000000"/>
                  </a:solidFill>
                  <a:effectLst/>
                  <a:latin typeface="+mj-ea"/>
                  <a:ea typeface="+mj-ea"/>
                  <a:cs typeface="Times New Roman" panose="02020603050405020304" pitchFamily="18" charset="0"/>
                </a:rPr>
                <a:t>万円</a:t>
              </a:r>
              <a:endParaRPr lang="ja-JP" kern="100" dirty="0">
                <a:effectLst/>
                <a:latin typeface="+mj-ea"/>
                <a:ea typeface="+mj-ea"/>
                <a:cs typeface="Times New Roman" panose="02020603050405020304" pitchFamily="18" charset="0"/>
              </a:endParaRPr>
            </a:p>
          </p:txBody>
        </p:sp>
      </p:grpSp>
      <p:sp>
        <p:nvSpPr>
          <p:cNvPr id="20" name="正方形/長方形 19">
            <a:extLst>
              <a:ext uri="{FF2B5EF4-FFF2-40B4-BE49-F238E27FC236}">
                <a16:creationId xmlns:a16="http://schemas.microsoft.com/office/drawing/2014/main" id="{9A002FAD-A4D2-42E5-8F58-569CFF3CF4B7}"/>
              </a:ext>
            </a:extLst>
          </p:cNvPr>
          <p:cNvSpPr/>
          <p:nvPr/>
        </p:nvSpPr>
        <p:spPr>
          <a:xfrm>
            <a:off x="628650" y="2960189"/>
            <a:ext cx="2604880" cy="434223"/>
          </a:xfrm>
          <a:prstGeom prst="rect">
            <a:avLst/>
          </a:prstGeom>
          <a:solidFill>
            <a:schemeClr val="accent6">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ja-JP" altLang="en-US" sz="2000" b="1" kern="100" dirty="0">
                <a:effectLst/>
                <a:latin typeface="+mj-ea"/>
                <a:ea typeface="+mj-ea"/>
                <a:cs typeface="Times New Roman" panose="02020603050405020304" pitchFamily="18" charset="0"/>
              </a:rPr>
              <a:t>補助事業の種類</a:t>
            </a:r>
          </a:p>
        </p:txBody>
      </p:sp>
      <p:sp>
        <p:nvSpPr>
          <p:cNvPr id="21" name="正方形/長方形 20">
            <a:extLst>
              <a:ext uri="{FF2B5EF4-FFF2-40B4-BE49-F238E27FC236}">
                <a16:creationId xmlns:a16="http://schemas.microsoft.com/office/drawing/2014/main" id="{E50489AA-5049-40F7-9511-6ED6419EBF84}"/>
              </a:ext>
            </a:extLst>
          </p:cNvPr>
          <p:cNvSpPr/>
          <p:nvPr/>
        </p:nvSpPr>
        <p:spPr>
          <a:xfrm>
            <a:off x="628650" y="3394413"/>
            <a:ext cx="7886700" cy="3258178"/>
          </a:xfrm>
          <a:prstGeom prst="rect">
            <a:avLst/>
          </a:pr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66700" indent="-266700" algn="l"/>
            <a:endParaRPr lang="ja-JP" sz="2000" kern="100" dirty="0">
              <a:effectLst/>
              <a:latin typeface="+mj-ea"/>
              <a:ea typeface="+mj-ea"/>
              <a:cs typeface="Times New Roman" panose="02020603050405020304" pitchFamily="18" charset="0"/>
            </a:endParaRPr>
          </a:p>
        </p:txBody>
      </p:sp>
      <p:sp>
        <p:nvSpPr>
          <p:cNvPr id="22" name="正方形/長方形 21">
            <a:extLst>
              <a:ext uri="{FF2B5EF4-FFF2-40B4-BE49-F238E27FC236}">
                <a16:creationId xmlns:a16="http://schemas.microsoft.com/office/drawing/2014/main" id="{5D312DFD-5491-4407-8FF5-148435CE72A7}"/>
              </a:ext>
            </a:extLst>
          </p:cNvPr>
          <p:cNvSpPr/>
          <p:nvPr/>
        </p:nvSpPr>
        <p:spPr>
          <a:xfrm>
            <a:off x="628650" y="1325919"/>
            <a:ext cx="2604880" cy="434223"/>
          </a:xfrm>
          <a:prstGeom prst="rect">
            <a:avLst/>
          </a:prstGeom>
          <a:solidFill>
            <a:schemeClr val="accent6">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ja-JP" sz="2000" b="1" kern="100" dirty="0">
                <a:effectLst/>
                <a:latin typeface="+mj-ea"/>
                <a:ea typeface="+mj-ea"/>
                <a:cs typeface="Times New Roman" panose="02020603050405020304" pitchFamily="18" charset="0"/>
              </a:rPr>
              <a:t>対象となる集会所</a:t>
            </a:r>
            <a:endParaRPr lang="ja-JP" sz="1600" kern="100" dirty="0">
              <a:effectLst/>
              <a:latin typeface="+mj-ea"/>
              <a:ea typeface="+mj-ea"/>
              <a:cs typeface="Times New Roman" panose="02020603050405020304" pitchFamily="18" charset="0"/>
            </a:endParaRPr>
          </a:p>
        </p:txBody>
      </p:sp>
      <p:sp>
        <p:nvSpPr>
          <p:cNvPr id="5" name="スライド番号プレースホルダー 4">
            <a:extLst>
              <a:ext uri="{FF2B5EF4-FFF2-40B4-BE49-F238E27FC236}">
                <a16:creationId xmlns:a16="http://schemas.microsoft.com/office/drawing/2014/main" id="{2CCFD82F-62A1-48AA-8658-DFBB0DFC7057}"/>
              </a:ext>
            </a:extLst>
          </p:cNvPr>
          <p:cNvSpPr>
            <a:spLocks noGrp="1"/>
          </p:cNvSpPr>
          <p:nvPr>
            <p:ph type="sldNum" sz="quarter" idx="12"/>
          </p:nvPr>
        </p:nvSpPr>
        <p:spPr/>
        <p:txBody>
          <a:bodyPr/>
          <a:lstStyle/>
          <a:p>
            <a:fld id="{53CB00C0-51BA-40F4-A6CD-9BD672424D14}" type="slidenum">
              <a:rPr kumimoji="1" lang="ja-JP" altLang="en-US" smtClean="0"/>
              <a:t>20</a:t>
            </a:fld>
            <a:endParaRPr kumimoji="1" lang="ja-JP" altLang="en-US"/>
          </a:p>
        </p:txBody>
      </p:sp>
    </p:spTree>
    <p:extLst>
      <p:ext uri="{BB962C8B-B14F-4D97-AF65-F5344CB8AC3E}">
        <p14:creationId xmlns:p14="http://schemas.microsoft.com/office/powerpoint/2010/main" val="34095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9FD725-8B6F-4171-AE91-E90A94F0DD76}"/>
              </a:ext>
            </a:extLst>
          </p:cNvPr>
          <p:cNvSpPr>
            <a:spLocks noGrp="1"/>
          </p:cNvSpPr>
          <p:nvPr>
            <p:ph type="title"/>
          </p:nvPr>
        </p:nvSpPr>
        <p:spPr>
          <a:xfrm>
            <a:off x="628650" y="365127"/>
            <a:ext cx="7587698" cy="888908"/>
          </a:xfrm>
        </p:spPr>
        <p:txBody>
          <a:bodyPr>
            <a:normAutofit/>
          </a:bodyPr>
          <a:lstStyle/>
          <a:p>
            <a:r>
              <a:rPr kumimoji="1" lang="ja-JP" altLang="en-US" dirty="0">
                <a:latin typeface="+mj-ea"/>
              </a:rPr>
              <a:t>（３）コミュニティセンター助成</a:t>
            </a:r>
          </a:p>
        </p:txBody>
      </p:sp>
      <p:sp>
        <p:nvSpPr>
          <p:cNvPr id="6" name="正方形/長方形 5">
            <a:extLst>
              <a:ext uri="{FF2B5EF4-FFF2-40B4-BE49-F238E27FC236}">
                <a16:creationId xmlns:a16="http://schemas.microsoft.com/office/drawing/2014/main" id="{B66D45B8-8F0A-4550-A83E-B396D9BC706E}"/>
              </a:ext>
            </a:extLst>
          </p:cNvPr>
          <p:cNvSpPr/>
          <p:nvPr/>
        </p:nvSpPr>
        <p:spPr>
          <a:xfrm>
            <a:off x="628650" y="2016330"/>
            <a:ext cx="7886700" cy="573753"/>
          </a:xfrm>
          <a:prstGeom prst="rect">
            <a:avLst/>
          </a:pr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66700" indent="-266700" algn="l"/>
            <a:r>
              <a:rPr lang="zh-TW" altLang="en-US" sz="2400" kern="100" dirty="0">
                <a:solidFill>
                  <a:srgbClr val="000000"/>
                </a:solidFill>
                <a:effectLst/>
                <a:latin typeface="メイリオ 見出し"/>
                <a:ea typeface="メイリオ" panose="020B0604030504040204" pitchFamily="50" charset="-128"/>
                <a:cs typeface="Times New Roman" panose="02020603050405020304" pitchFamily="18" charset="0"/>
              </a:rPr>
              <a:t>認可地縁団体</a:t>
            </a:r>
            <a:r>
              <a:rPr lang="ja-JP" altLang="en-US" sz="2400" kern="100" dirty="0">
                <a:solidFill>
                  <a:srgbClr val="000000"/>
                </a:solidFill>
                <a:effectLst/>
                <a:latin typeface="メイリオ 見出し"/>
                <a:ea typeface="メイリオ" panose="020B0604030504040204" pitchFamily="50" charset="-128"/>
                <a:cs typeface="Times New Roman" panose="02020603050405020304" pitchFamily="18" charset="0"/>
              </a:rPr>
              <a:t>が所有する民間集会所</a:t>
            </a:r>
            <a:endParaRPr lang="en-US" altLang="ja-JP" sz="2400" kern="100" dirty="0">
              <a:solidFill>
                <a:srgbClr val="000000"/>
              </a:solidFill>
              <a:latin typeface="メイリオ 見出し"/>
              <a:ea typeface="メイリオ" panose="020B0604030504040204" pitchFamily="50" charset="-128"/>
              <a:cs typeface="Times New Roman" panose="02020603050405020304" pitchFamily="18" charset="0"/>
            </a:endParaRPr>
          </a:p>
        </p:txBody>
      </p:sp>
      <p:grpSp>
        <p:nvGrpSpPr>
          <p:cNvPr id="14" name="グループ化 13">
            <a:extLst>
              <a:ext uri="{FF2B5EF4-FFF2-40B4-BE49-F238E27FC236}">
                <a16:creationId xmlns:a16="http://schemas.microsoft.com/office/drawing/2014/main" id="{BF28CB80-02C6-41EA-9DCF-7C18BFBF2036}"/>
              </a:ext>
            </a:extLst>
          </p:cNvPr>
          <p:cNvGrpSpPr/>
          <p:nvPr/>
        </p:nvGrpSpPr>
        <p:grpSpPr>
          <a:xfrm>
            <a:off x="788918" y="3377929"/>
            <a:ext cx="7566164" cy="3219820"/>
            <a:chOff x="0" y="-63718"/>
            <a:chExt cx="6355716" cy="2160450"/>
          </a:xfrm>
        </p:grpSpPr>
        <p:sp>
          <p:nvSpPr>
            <p:cNvPr id="15" name="正方形/長方形 14">
              <a:extLst>
                <a:ext uri="{FF2B5EF4-FFF2-40B4-BE49-F238E27FC236}">
                  <a16:creationId xmlns:a16="http://schemas.microsoft.com/office/drawing/2014/main" id="{5B4F229A-2758-4022-B4A2-DEA143C43024}"/>
                </a:ext>
              </a:extLst>
            </p:cNvPr>
            <p:cNvSpPr/>
            <p:nvPr/>
          </p:nvSpPr>
          <p:spPr>
            <a:xfrm>
              <a:off x="0" y="-63718"/>
              <a:ext cx="6355716" cy="2160450"/>
            </a:xfrm>
            <a:prstGeom prst="rect">
              <a:avLst/>
            </a:pr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lgn="l">
                <a:buClr>
                  <a:srgbClr val="385623"/>
                </a:buClr>
                <a:buFont typeface="Wingdings" panose="05000000000000000000" pitchFamily="2" charset="2"/>
                <a:buChar char=""/>
              </a:pPr>
              <a:r>
                <a:rPr lang="ja-JP" altLang="en-US" kern="100" dirty="0">
                  <a:solidFill>
                    <a:srgbClr val="000000"/>
                  </a:solidFill>
                  <a:latin typeface="+mj-ea"/>
                  <a:ea typeface="+mj-ea"/>
                  <a:cs typeface="Times New Roman" panose="02020603050405020304" pitchFamily="18" charset="0"/>
                </a:rPr>
                <a:t>集会施設（コミュニティセンター・自治会集会所等）の建設または大規模修繕、及びその施設に必要な備品の整備に関する事業</a:t>
              </a:r>
              <a:endParaRPr lang="ja-JP" kern="100" dirty="0">
                <a:effectLst/>
                <a:latin typeface="+mj-ea"/>
                <a:ea typeface="+mj-ea"/>
                <a:cs typeface="Times New Roman" panose="02020603050405020304" pitchFamily="18" charset="0"/>
              </a:endParaRPr>
            </a:p>
          </p:txBody>
        </p:sp>
        <p:sp>
          <p:nvSpPr>
            <p:cNvPr id="16" name="角丸四角形 5">
              <a:extLst>
                <a:ext uri="{FF2B5EF4-FFF2-40B4-BE49-F238E27FC236}">
                  <a16:creationId xmlns:a16="http://schemas.microsoft.com/office/drawing/2014/main" id="{EF6870A6-B382-4679-990A-94BA5C7025F2}"/>
                </a:ext>
              </a:extLst>
            </p:cNvPr>
            <p:cNvSpPr/>
            <p:nvPr/>
          </p:nvSpPr>
          <p:spPr>
            <a:xfrm>
              <a:off x="112008" y="385881"/>
              <a:ext cx="3360851" cy="445616"/>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00025" marR="200025" algn="l">
                <a:spcAft>
                  <a:spcPts val="0"/>
                </a:spcAft>
              </a:pPr>
              <a:r>
                <a:rPr lang="ja-JP" b="1" kern="100" dirty="0">
                  <a:solidFill>
                    <a:srgbClr val="000000"/>
                  </a:solidFill>
                  <a:effectLst/>
                  <a:latin typeface="+mj-ea"/>
                  <a:ea typeface="+mj-ea"/>
                  <a:cs typeface="Times New Roman" panose="02020603050405020304" pitchFamily="18" charset="0"/>
                </a:rPr>
                <a:t>補助率</a:t>
              </a:r>
              <a:r>
                <a:rPr lang="en-US" b="1" kern="100" dirty="0">
                  <a:solidFill>
                    <a:srgbClr val="000000"/>
                  </a:solidFill>
                  <a:effectLst/>
                  <a:latin typeface="+mj-ea"/>
                  <a:ea typeface="+mj-ea"/>
                  <a:cs typeface="Times New Roman" panose="02020603050405020304" pitchFamily="18" charset="0"/>
                </a:rPr>
                <a:t>	</a:t>
              </a:r>
              <a:r>
                <a:rPr lang="ja-JP" b="1" kern="100" dirty="0">
                  <a:solidFill>
                    <a:srgbClr val="000000"/>
                  </a:solidFill>
                  <a:effectLst/>
                  <a:latin typeface="+mj-ea"/>
                  <a:ea typeface="+mj-ea"/>
                  <a:cs typeface="Times New Roman" panose="02020603050405020304" pitchFamily="18" charset="0"/>
                </a:rPr>
                <a:t>　　</a:t>
              </a:r>
              <a:r>
                <a:rPr lang="ja-JP" altLang="en-US" b="1" kern="100" dirty="0">
                  <a:solidFill>
                    <a:srgbClr val="000000"/>
                  </a:solidFill>
                  <a:effectLst/>
                  <a:latin typeface="+mj-ea"/>
                  <a:ea typeface="+mj-ea"/>
                  <a:cs typeface="Times New Roman" panose="02020603050405020304" pitchFamily="18" charset="0"/>
                </a:rPr>
                <a:t>　</a:t>
              </a:r>
              <a:r>
                <a:rPr lang="ja-JP" altLang="en-US" b="1" kern="100" dirty="0">
                  <a:solidFill>
                    <a:srgbClr val="000000"/>
                  </a:solidFill>
                  <a:latin typeface="+mj-ea"/>
                  <a:ea typeface="+mj-ea"/>
                  <a:cs typeface="Times New Roman" panose="02020603050405020304" pitchFamily="18" charset="0"/>
                </a:rPr>
                <a:t>３</a:t>
              </a:r>
              <a:r>
                <a:rPr lang="ja-JP" b="1" kern="100" dirty="0">
                  <a:solidFill>
                    <a:srgbClr val="000000"/>
                  </a:solidFill>
                  <a:effectLst/>
                  <a:latin typeface="+mj-ea"/>
                  <a:ea typeface="+mj-ea"/>
                  <a:cs typeface="Times New Roman" panose="02020603050405020304" pitchFamily="18" charset="0"/>
                </a:rPr>
                <a:t>／</a:t>
              </a:r>
              <a:r>
                <a:rPr lang="ja-JP" altLang="en-US" b="1" kern="100" dirty="0">
                  <a:solidFill>
                    <a:srgbClr val="000000"/>
                  </a:solidFill>
                  <a:latin typeface="+mj-ea"/>
                  <a:ea typeface="+mj-ea"/>
                  <a:cs typeface="Times New Roman" panose="02020603050405020304" pitchFamily="18" charset="0"/>
                </a:rPr>
                <a:t>５</a:t>
              </a:r>
              <a:endParaRPr lang="ja-JP" sz="1600" kern="100" dirty="0">
                <a:effectLst/>
                <a:latin typeface="+mj-ea"/>
                <a:ea typeface="+mj-ea"/>
                <a:cs typeface="Times New Roman" panose="02020603050405020304" pitchFamily="18" charset="0"/>
              </a:endParaRPr>
            </a:p>
            <a:p>
              <a:pPr marL="200025" marR="200025" algn="l">
                <a:spcAft>
                  <a:spcPts val="0"/>
                </a:spcAft>
              </a:pPr>
              <a:r>
                <a:rPr lang="ja-JP" b="1" kern="100" dirty="0">
                  <a:solidFill>
                    <a:srgbClr val="000000"/>
                  </a:solidFill>
                  <a:effectLst/>
                  <a:latin typeface="+mj-ea"/>
                  <a:ea typeface="+mj-ea"/>
                  <a:cs typeface="Times New Roman" panose="02020603050405020304" pitchFamily="18" charset="0"/>
                </a:rPr>
                <a:t>補助限度額</a:t>
              </a:r>
              <a:r>
                <a:rPr lang="en-US" b="1" kern="100" dirty="0">
                  <a:solidFill>
                    <a:srgbClr val="000000"/>
                  </a:solidFill>
                  <a:effectLst/>
                  <a:latin typeface="+mj-ea"/>
                  <a:ea typeface="+mj-ea"/>
                  <a:cs typeface="Times New Roman" panose="02020603050405020304" pitchFamily="18" charset="0"/>
                </a:rPr>
                <a:t>	</a:t>
              </a:r>
              <a:r>
                <a:rPr lang="ja-JP" altLang="en-US" b="1" kern="100" dirty="0">
                  <a:solidFill>
                    <a:srgbClr val="000000"/>
                  </a:solidFill>
                  <a:latin typeface="+mj-ea"/>
                  <a:ea typeface="+mj-ea"/>
                  <a:cs typeface="Times New Roman" panose="02020603050405020304" pitchFamily="18" charset="0"/>
                </a:rPr>
                <a:t>　１，５００</a:t>
              </a:r>
              <a:r>
                <a:rPr lang="ja-JP" b="1" kern="100" dirty="0">
                  <a:solidFill>
                    <a:srgbClr val="000000"/>
                  </a:solidFill>
                  <a:effectLst/>
                  <a:latin typeface="+mj-ea"/>
                  <a:ea typeface="+mj-ea"/>
                  <a:cs typeface="Times New Roman" panose="02020603050405020304" pitchFamily="18" charset="0"/>
                </a:rPr>
                <a:t>万円</a:t>
              </a:r>
              <a:endParaRPr lang="ja-JP" sz="1600" kern="100" dirty="0">
                <a:effectLst/>
                <a:latin typeface="+mj-ea"/>
                <a:ea typeface="+mj-ea"/>
                <a:cs typeface="Times New Roman" panose="02020603050405020304" pitchFamily="18" charset="0"/>
              </a:endParaRPr>
            </a:p>
          </p:txBody>
        </p:sp>
      </p:grpSp>
      <p:sp>
        <p:nvSpPr>
          <p:cNvPr id="20" name="正方形/長方形 19">
            <a:extLst>
              <a:ext uri="{FF2B5EF4-FFF2-40B4-BE49-F238E27FC236}">
                <a16:creationId xmlns:a16="http://schemas.microsoft.com/office/drawing/2014/main" id="{9A002FAD-A4D2-42E5-8F58-569CFF3CF4B7}"/>
              </a:ext>
            </a:extLst>
          </p:cNvPr>
          <p:cNvSpPr/>
          <p:nvPr/>
        </p:nvSpPr>
        <p:spPr>
          <a:xfrm>
            <a:off x="628650" y="2833577"/>
            <a:ext cx="2604880" cy="434223"/>
          </a:xfrm>
          <a:prstGeom prst="rect">
            <a:avLst/>
          </a:prstGeom>
          <a:solidFill>
            <a:schemeClr val="accent6">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ja-JP" altLang="en-US" sz="2000" b="1" kern="100" dirty="0">
                <a:effectLst/>
                <a:latin typeface="+mj-ea"/>
                <a:ea typeface="+mj-ea"/>
                <a:cs typeface="Times New Roman" panose="02020603050405020304" pitchFamily="18" charset="0"/>
              </a:rPr>
              <a:t>補助事業の種類</a:t>
            </a:r>
          </a:p>
        </p:txBody>
      </p:sp>
      <p:sp>
        <p:nvSpPr>
          <p:cNvPr id="21" name="正方形/長方形 20">
            <a:extLst>
              <a:ext uri="{FF2B5EF4-FFF2-40B4-BE49-F238E27FC236}">
                <a16:creationId xmlns:a16="http://schemas.microsoft.com/office/drawing/2014/main" id="{E50489AA-5049-40F7-9511-6ED6419EBF84}"/>
              </a:ext>
            </a:extLst>
          </p:cNvPr>
          <p:cNvSpPr/>
          <p:nvPr/>
        </p:nvSpPr>
        <p:spPr>
          <a:xfrm>
            <a:off x="628650" y="3260050"/>
            <a:ext cx="7886700" cy="3440741"/>
          </a:xfrm>
          <a:prstGeom prst="rect">
            <a:avLst/>
          </a:pr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66700" indent="-266700" algn="l"/>
            <a:endParaRPr lang="ja-JP" sz="2000" kern="100" dirty="0">
              <a:effectLst/>
              <a:latin typeface="+mj-ea"/>
              <a:ea typeface="+mj-ea"/>
              <a:cs typeface="Times New Roman" panose="02020603050405020304" pitchFamily="18" charset="0"/>
            </a:endParaRPr>
          </a:p>
        </p:txBody>
      </p:sp>
      <p:sp>
        <p:nvSpPr>
          <p:cNvPr id="22" name="正方形/長方形 21">
            <a:extLst>
              <a:ext uri="{FF2B5EF4-FFF2-40B4-BE49-F238E27FC236}">
                <a16:creationId xmlns:a16="http://schemas.microsoft.com/office/drawing/2014/main" id="{5D312DFD-5491-4407-8FF5-148435CE72A7}"/>
              </a:ext>
            </a:extLst>
          </p:cNvPr>
          <p:cNvSpPr/>
          <p:nvPr/>
        </p:nvSpPr>
        <p:spPr>
          <a:xfrm>
            <a:off x="628650" y="1582106"/>
            <a:ext cx="2604880" cy="434223"/>
          </a:xfrm>
          <a:prstGeom prst="rect">
            <a:avLst/>
          </a:prstGeom>
          <a:solidFill>
            <a:schemeClr val="accent6">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ja-JP" sz="2000" b="1" kern="100" dirty="0">
                <a:effectLst/>
                <a:latin typeface="+mj-ea"/>
                <a:ea typeface="+mj-ea"/>
                <a:cs typeface="Times New Roman" panose="02020603050405020304" pitchFamily="18" charset="0"/>
              </a:rPr>
              <a:t>対象となる集会所</a:t>
            </a:r>
            <a:endParaRPr lang="ja-JP" sz="1600" kern="100" dirty="0">
              <a:effectLst/>
              <a:latin typeface="+mj-ea"/>
              <a:ea typeface="+mj-ea"/>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18D10A31-01AD-46EF-980F-AF051AD37162}"/>
              </a:ext>
            </a:extLst>
          </p:cNvPr>
          <p:cNvSpPr txBox="1"/>
          <p:nvPr/>
        </p:nvSpPr>
        <p:spPr>
          <a:xfrm>
            <a:off x="1887421" y="1126016"/>
            <a:ext cx="6526696" cy="400110"/>
          </a:xfrm>
          <a:prstGeom prst="rect">
            <a:avLst/>
          </a:prstGeom>
          <a:noFill/>
        </p:spPr>
        <p:txBody>
          <a:bodyPr wrap="square">
            <a:spAutoFit/>
          </a:bodyPr>
          <a:lstStyle/>
          <a:p>
            <a:r>
              <a:rPr lang="en-US" altLang="ja-JP" sz="2000" b="1" dirty="0">
                <a:latin typeface="+mj-ea"/>
                <a:ea typeface="+mj-ea"/>
              </a:rPr>
              <a:t>※</a:t>
            </a:r>
            <a:r>
              <a:rPr lang="ja-JP" altLang="en-US" sz="2000" b="1" dirty="0">
                <a:latin typeface="+mj-ea"/>
                <a:ea typeface="+mj-ea"/>
              </a:rPr>
              <a:t>一般財団法人自治総合センターが交付（採択制）</a:t>
            </a:r>
          </a:p>
        </p:txBody>
      </p:sp>
      <p:sp>
        <p:nvSpPr>
          <p:cNvPr id="5" name="スライド番号プレースホルダー 4">
            <a:extLst>
              <a:ext uri="{FF2B5EF4-FFF2-40B4-BE49-F238E27FC236}">
                <a16:creationId xmlns:a16="http://schemas.microsoft.com/office/drawing/2014/main" id="{5A01B78B-41E3-4BB9-AE73-2C5C03A4145E}"/>
              </a:ext>
            </a:extLst>
          </p:cNvPr>
          <p:cNvSpPr>
            <a:spLocks noGrp="1"/>
          </p:cNvSpPr>
          <p:nvPr>
            <p:ph type="sldNum" sz="quarter" idx="12"/>
          </p:nvPr>
        </p:nvSpPr>
        <p:spPr>
          <a:xfrm>
            <a:off x="7086600" y="6335667"/>
            <a:ext cx="2057400" cy="365125"/>
          </a:xfrm>
        </p:spPr>
        <p:txBody>
          <a:bodyPr/>
          <a:lstStyle/>
          <a:p>
            <a:fld id="{53CB00C0-51BA-40F4-A6CD-9BD672424D14}" type="slidenum">
              <a:rPr kumimoji="1" lang="ja-JP" altLang="en-US" smtClean="0"/>
              <a:t>21</a:t>
            </a:fld>
            <a:endParaRPr kumimoji="1" lang="ja-JP" altLang="en-US"/>
          </a:p>
        </p:txBody>
      </p:sp>
      <p:sp>
        <p:nvSpPr>
          <p:cNvPr id="23" name="矢印: 右 22">
            <a:extLst>
              <a:ext uri="{FF2B5EF4-FFF2-40B4-BE49-F238E27FC236}">
                <a16:creationId xmlns:a16="http://schemas.microsoft.com/office/drawing/2014/main" id="{F44B61BC-1D08-4F5A-82C6-1C27301762C7}"/>
              </a:ext>
            </a:extLst>
          </p:cNvPr>
          <p:cNvSpPr/>
          <p:nvPr/>
        </p:nvSpPr>
        <p:spPr>
          <a:xfrm>
            <a:off x="1304136" y="4978371"/>
            <a:ext cx="762020" cy="643388"/>
          </a:xfrm>
          <a:prstGeom prst="rightArrow">
            <a:avLst>
              <a:gd name="adj1" fmla="val 50000"/>
              <a:gd name="adj2" fmla="val 6749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角丸四角形 5">
            <a:extLst>
              <a:ext uri="{FF2B5EF4-FFF2-40B4-BE49-F238E27FC236}">
                <a16:creationId xmlns:a16="http://schemas.microsoft.com/office/drawing/2014/main" id="{E09D00CA-86B4-48AF-B6F2-1C37641C29CA}"/>
              </a:ext>
            </a:extLst>
          </p:cNvPr>
          <p:cNvSpPr/>
          <p:nvPr/>
        </p:nvSpPr>
        <p:spPr>
          <a:xfrm>
            <a:off x="2146290" y="4820985"/>
            <a:ext cx="6008957" cy="1577875"/>
          </a:xfrm>
          <a:prstGeom prst="roundRect">
            <a:avLst/>
          </a:prstGeom>
          <a:solidFill>
            <a:schemeClr val="accent6">
              <a:lumMod val="20000"/>
              <a:lumOff val="80000"/>
            </a:schemeClr>
          </a:solidFill>
          <a:ln w="222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00025" marR="200025" algn="l">
              <a:spcAft>
                <a:spcPts val="0"/>
              </a:spcAft>
            </a:pPr>
            <a:r>
              <a:rPr lang="zh-TW" altLang="en-US" b="1" u="sng"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宇治市民間集会所支援補助金</a:t>
            </a:r>
            <a:r>
              <a:rPr lang="ja-JP" altLang="en-US" b="1" u="sng"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と合わせて補助の場合</a:t>
            </a:r>
            <a:endParaRPr lang="en-US" altLang="ja-JP" b="1" u="sng"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200025" marR="200025" algn="l">
              <a:spcAft>
                <a:spcPts val="0"/>
              </a:spcAft>
            </a:pPr>
            <a:r>
              <a:rPr lang="ja-JP" b="1" kern="100" dirty="0">
                <a:solidFill>
                  <a:srgbClr val="000000"/>
                </a:solidFill>
                <a:effectLst/>
                <a:latin typeface="+mj-ea"/>
                <a:ea typeface="+mj-ea"/>
                <a:cs typeface="Times New Roman" panose="02020603050405020304" pitchFamily="18" charset="0"/>
              </a:rPr>
              <a:t>補助率</a:t>
            </a:r>
            <a:r>
              <a:rPr lang="en-US" b="1" kern="100" dirty="0">
                <a:solidFill>
                  <a:srgbClr val="000000"/>
                </a:solidFill>
                <a:effectLst/>
                <a:latin typeface="+mj-ea"/>
                <a:ea typeface="+mj-ea"/>
                <a:cs typeface="Times New Roman" panose="02020603050405020304" pitchFamily="18" charset="0"/>
              </a:rPr>
              <a:t>	</a:t>
            </a:r>
            <a:r>
              <a:rPr lang="ja-JP" b="1" kern="100" dirty="0">
                <a:solidFill>
                  <a:srgbClr val="000000"/>
                </a:solidFill>
                <a:effectLst/>
                <a:latin typeface="+mj-ea"/>
                <a:ea typeface="+mj-ea"/>
                <a:cs typeface="Times New Roman" panose="02020603050405020304" pitchFamily="18" charset="0"/>
              </a:rPr>
              <a:t>　　</a:t>
            </a:r>
            <a:r>
              <a:rPr lang="ja-JP" altLang="en-US" b="1" kern="100" dirty="0">
                <a:solidFill>
                  <a:srgbClr val="000000"/>
                </a:solidFill>
                <a:effectLst/>
                <a:latin typeface="+mj-ea"/>
                <a:ea typeface="+mj-ea"/>
                <a:cs typeface="Times New Roman" panose="02020603050405020304" pitchFamily="18" charset="0"/>
              </a:rPr>
              <a:t>　４</a:t>
            </a:r>
            <a:r>
              <a:rPr lang="ja-JP" b="1" kern="100" dirty="0">
                <a:solidFill>
                  <a:srgbClr val="000000"/>
                </a:solidFill>
                <a:effectLst/>
                <a:latin typeface="+mj-ea"/>
                <a:ea typeface="+mj-ea"/>
                <a:cs typeface="Times New Roman" panose="02020603050405020304" pitchFamily="18" charset="0"/>
              </a:rPr>
              <a:t>／</a:t>
            </a:r>
            <a:r>
              <a:rPr lang="ja-JP" altLang="en-US" b="1" kern="100" dirty="0">
                <a:solidFill>
                  <a:srgbClr val="000000"/>
                </a:solidFill>
                <a:latin typeface="+mj-ea"/>
                <a:ea typeface="+mj-ea"/>
                <a:cs typeface="Times New Roman" panose="02020603050405020304" pitchFamily="18" charset="0"/>
              </a:rPr>
              <a:t>５</a:t>
            </a:r>
            <a:endParaRPr lang="ja-JP" sz="1600" kern="100" dirty="0">
              <a:effectLst/>
              <a:latin typeface="+mj-ea"/>
              <a:ea typeface="+mj-ea"/>
              <a:cs typeface="Times New Roman" panose="02020603050405020304" pitchFamily="18" charset="0"/>
            </a:endParaRPr>
          </a:p>
          <a:p>
            <a:pPr marL="200025" marR="200025" algn="l">
              <a:spcAft>
                <a:spcPts val="0"/>
              </a:spcAft>
            </a:pPr>
            <a:r>
              <a:rPr lang="ja-JP" b="1" kern="100" dirty="0">
                <a:solidFill>
                  <a:srgbClr val="000000"/>
                </a:solidFill>
                <a:effectLst/>
                <a:latin typeface="+mj-ea"/>
                <a:ea typeface="+mj-ea"/>
                <a:cs typeface="Times New Roman" panose="02020603050405020304" pitchFamily="18" charset="0"/>
              </a:rPr>
              <a:t>補助限度額</a:t>
            </a:r>
            <a:r>
              <a:rPr lang="en-US" b="1" kern="100" dirty="0">
                <a:solidFill>
                  <a:srgbClr val="000000"/>
                </a:solidFill>
                <a:effectLst/>
                <a:latin typeface="+mj-ea"/>
                <a:ea typeface="+mj-ea"/>
                <a:cs typeface="Times New Roman" panose="02020603050405020304" pitchFamily="18" charset="0"/>
              </a:rPr>
              <a:t>	</a:t>
            </a:r>
            <a:r>
              <a:rPr lang="ja-JP" altLang="en-US" b="1" kern="100" dirty="0">
                <a:solidFill>
                  <a:srgbClr val="000000"/>
                </a:solidFill>
                <a:latin typeface="+mj-ea"/>
                <a:ea typeface="+mj-ea"/>
                <a:cs typeface="Times New Roman" panose="02020603050405020304" pitchFamily="18" charset="0"/>
              </a:rPr>
              <a:t>　２，０００</a:t>
            </a:r>
            <a:r>
              <a:rPr lang="ja-JP" b="1" kern="100" dirty="0">
                <a:solidFill>
                  <a:srgbClr val="000000"/>
                </a:solidFill>
                <a:effectLst/>
                <a:latin typeface="+mj-ea"/>
                <a:ea typeface="+mj-ea"/>
                <a:cs typeface="Times New Roman" panose="02020603050405020304" pitchFamily="18" charset="0"/>
              </a:rPr>
              <a:t>万円</a:t>
            </a:r>
            <a:endParaRPr lang="ja-JP" sz="1600" kern="100" dirty="0">
              <a:effectLst/>
              <a:latin typeface="+mj-ea"/>
              <a:ea typeface="+mj-ea"/>
              <a:cs typeface="Times New Roman" panose="02020603050405020304" pitchFamily="18" charset="0"/>
            </a:endParaRPr>
          </a:p>
        </p:txBody>
      </p:sp>
      <p:sp>
        <p:nvSpPr>
          <p:cNvPr id="17" name="テキスト ボックス 16">
            <a:extLst>
              <a:ext uri="{FF2B5EF4-FFF2-40B4-BE49-F238E27FC236}">
                <a16:creationId xmlns:a16="http://schemas.microsoft.com/office/drawing/2014/main" id="{2FABE99C-203C-4191-B13A-9C42D2E73C43}"/>
              </a:ext>
            </a:extLst>
          </p:cNvPr>
          <p:cNvSpPr txBox="1"/>
          <p:nvPr/>
        </p:nvSpPr>
        <p:spPr>
          <a:xfrm>
            <a:off x="2922721" y="5745052"/>
            <a:ext cx="4714084" cy="584775"/>
          </a:xfrm>
          <a:prstGeom prst="rect">
            <a:avLst/>
          </a:prstGeom>
          <a:solidFill>
            <a:schemeClr val="accent2">
              <a:lumMod val="20000"/>
              <a:lumOff val="80000"/>
            </a:schemeClr>
          </a:solidFill>
        </p:spPr>
        <p:txBody>
          <a:bodyPr wrap="square">
            <a:spAutoFit/>
          </a:bodyPr>
          <a:lstStyle/>
          <a:p>
            <a:r>
              <a:rPr lang="ja-JP" altLang="en-US" sz="1600" b="1" dirty="0">
                <a:latin typeface="BIZ UDPゴシック" panose="020B0400000000000000" pitchFamily="50" charset="-128"/>
                <a:ea typeface="BIZ UDPゴシック" panose="020B0400000000000000" pitchFamily="50" charset="-128"/>
              </a:rPr>
              <a:t>例：２，５００万円の新設工事の場合</a:t>
            </a:r>
            <a:endParaRPr lang="en-US" altLang="ja-JP" sz="1600" b="1" dirty="0">
              <a:latin typeface="BIZ UDPゴシック" panose="020B0400000000000000" pitchFamily="50" charset="-128"/>
              <a:ea typeface="BIZ UDPゴシック" panose="020B0400000000000000" pitchFamily="50" charset="-128"/>
            </a:endParaRPr>
          </a:p>
          <a:p>
            <a:r>
              <a:rPr lang="ja-JP" altLang="en-US" sz="1600" b="1" dirty="0">
                <a:latin typeface="BIZ UDPゴシック" panose="020B0400000000000000" pitchFamily="50" charset="-128"/>
                <a:ea typeface="BIZ UDPゴシック" panose="020B0400000000000000" pitchFamily="50" charset="-128"/>
              </a:rPr>
              <a:t>　（町内会負担：５００万円、補助金２，０００万円）</a:t>
            </a:r>
            <a:endParaRPr lang="ja-JP" altLang="en-US"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98570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0A64C3-4061-494A-93E7-A114A39C626D}"/>
              </a:ext>
            </a:extLst>
          </p:cNvPr>
          <p:cNvSpPr>
            <a:spLocks noGrp="1"/>
          </p:cNvSpPr>
          <p:nvPr>
            <p:ph type="title"/>
          </p:nvPr>
        </p:nvSpPr>
        <p:spPr>
          <a:xfrm>
            <a:off x="628650" y="2766218"/>
            <a:ext cx="7886700" cy="1325563"/>
          </a:xfrm>
        </p:spPr>
        <p:txBody>
          <a:bodyPr>
            <a:normAutofit/>
          </a:bodyPr>
          <a:lstStyle/>
          <a:p>
            <a:pPr marL="0" indent="0">
              <a:buNone/>
            </a:pPr>
            <a:r>
              <a:rPr kumimoji="1" lang="ja-JP" altLang="en-US" sz="3600" dirty="0">
                <a:latin typeface="+mj-ea"/>
                <a:ea typeface="+mj-ea"/>
              </a:rPr>
              <a:t>５．集会所の無償譲渡</a:t>
            </a:r>
            <a:r>
              <a:rPr lang="ja-JP" altLang="en-US" dirty="0">
                <a:latin typeface="+mj-ea"/>
              </a:rPr>
              <a:t>を受ける利点</a:t>
            </a:r>
            <a:br>
              <a:rPr lang="en-US" altLang="ja-JP" dirty="0">
                <a:latin typeface="+mj-ea"/>
              </a:rPr>
            </a:br>
            <a:r>
              <a:rPr lang="ja-JP" altLang="en-US" dirty="0">
                <a:latin typeface="+mj-ea"/>
              </a:rPr>
              <a:t>　　と無償譲渡などの事例</a:t>
            </a:r>
            <a:endParaRPr kumimoji="1" lang="ja-JP" altLang="en-US" sz="3600" dirty="0">
              <a:latin typeface="+mj-ea"/>
              <a:ea typeface="+mj-ea"/>
            </a:endParaRPr>
          </a:p>
        </p:txBody>
      </p:sp>
      <p:sp>
        <p:nvSpPr>
          <p:cNvPr id="5" name="スライド番号プレースホルダー 4">
            <a:extLst>
              <a:ext uri="{FF2B5EF4-FFF2-40B4-BE49-F238E27FC236}">
                <a16:creationId xmlns:a16="http://schemas.microsoft.com/office/drawing/2014/main" id="{2F409C02-C2A9-4373-8D4D-4E19B284E158}"/>
              </a:ext>
            </a:extLst>
          </p:cNvPr>
          <p:cNvSpPr>
            <a:spLocks noGrp="1"/>
          </p:cNvSpPr>
          <p:nvPr>
            <p:ph type="sldNum" sz="quarter" idx="12"/>
          </p:nvPr>
        </p:nvSpPr>
        <p:spPr/>
        <p:txBody>
          <a:bodyPr/>
          <a:lstStyle/>
          <a:p>
            <a:fld id="{53CB00C0-51BA-40F4-A6CD-9BD672424D14}" type="slidenum">
              <a:rPr kumimoji="1" lang="ja-JP" altLang="en-US" smtClean="0"/>
              <a:t>22</a:t>
            </a:fld>
            <a:endParaRPr kumimoji="1" lang="ja-JP" altLang="en-US"/>
          </a:p>
        </p:txBody>
      </p:sp>
    </p:spTree>
    <p:extLst>
      <p:ext uri="{BB962C8B-B14F-4D97-AF65-F5344CB8AC3E}">
        <p14:creationId xmlns:p14="http://schemas.microsoft.com/office/powerpoint/2010/main" val="598715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22B106-3DD7-4F93-BE95-0BC7B49EF8DA}"/>
              </a:ext>
            </a:extLst>
          </p:cNvPr>
          <p:cNvSpPr>
            <a:spLocks noGrp="1"/>
          </p:cNvSpPr>
          <p:nvPr>
            <p:ph type="title"/>
          </p:nvPr>
        </p:nvSpPr>
        <p:spPr/>
        <p:txBody>
          <a:bodyPr/>
          <a:lstStyle/>
          <a:p>
            <a:pPr algn="ctr"/>
            <a:r>
              <a:rPr kumimoji="1" lang="ja-JP" altLang="en-US" dirty="0"/>
              <a:t>集会所の譲渡を受ける利点①</a:t>
            </a:r>
          </a:p>
        </p:txBody>
      </p:sp>
      <p:sp>
        <p:nvSpPr>
          <p:cNvPr id="3" name="コンテンツ プレースホルダー 2">
            <a:extLst>
              <a:ext uri="{FF2B5EF4-FFF2-40B4-BE49-F238E27FC236}">
                <a16:creationId xmlns:a16="http://schemas.microsoft.com/office/drawing/2014/main" id="{9A711855-4728-4BD8-AF51-1B13E04AB993}"/>
              </a:ext>
            </a:extLst>
          </p:cNvPr>
          <p:cNvSpPr>
            <a:spLocks noGrp="1"/>
          </p:cNvSpPr>
          <p:nvPr>
            <p:ph idx="1"/>
          </p:nvPr>
        </p:nvSpPr>
        <p:spPr>
          <a:xfrm>
            <a:off x="384663" y="1254035"/>
            <a:ext cx="8374674" cy="4779237"/>
          </a:xfrm>
        </p:spPr>
        <p:txBody>
          <a:bodyPr>
            <a:normAutofit/>
          </a:bodyPr>
          <a:lstStyle/>
          <a:p>
            <a:r>
              <a:rPr kumimoji="1" lang="ja-JP" altLang="en-US" sz="2600" b="1" dirty="0">
                <a:latin typeface="+mj-ea"/>
                <a:ea typeface="+mj-ea"/>
              </a:rPr>
              <a:t>集会所地域移行支援補助金を利用して、地域に必要な施設更新・備品購入が可能</a:t>
            </a:r>
          </a:p>
          <a:p>
            <a:pPr marL="0" indent="0">
              <a:buNone/>
            </a:pPr>
            <a:r>
              <a:rPr lang="ja-JP" altLang="en-US" sz="2600" dirty="0">
                <a:latin typeface="+mj-ea"/>
                <a:ea typeface="+mj-ea"/>
              </a:rPr>
              <a:t>　例：大型</a:t>
            </a:r>
            <a:r>
              <a:rPr lang="en-US" altLang="ja-JP" sz="2600" dirty="0">
                <a:latin typeface="+mj-ea"/>
                <a:ea typeface="+mj-ea"/>
              </a:rPr>
              <a:t>TV</a:t>
            </a:r>
            <a:r>
              <a:rPr lang="ja-JP" altLang="en-US" sz="2600" dirty="0">
                <a:latin typeface="+mj-ea"/>
                <a:ea typeface="+mj-ea"/>
              </a:rPr>
              <a:t>（プロジェクター）で映画上映　　</a:t>
            </a:r>
          </a:p>
          <a:p>
            <a:pPr marL="0" indent="0">
              <a:spcBef>
                <a:spcPts val="0"/>
              </a:spcBef>
              <a:buNone/>
            </a:pPr>
            <a:r>
              <a:rPr lang="ja-JP" altLang="en-US" sz="2600" dirty="0">
                <a:latin typeface="+mj-ea"/>
                <a:ea typeface="+mj-ea"/>
              </a:rPr>
              <a:t>　　　防音仕様による楽器演奏</a:t>
            </a:r>
            <a:endParaRPr lang="en-US" altLang="ja-JP" sz="2600" dirty="0">
              <a:latin typeface="+mj-ea"/>
              <a:ea typeface="+mj-ea"/>
            </a:endParaRPr>
          </a:p>
          <a:p>
            <a:pPr marL="0" indent="0">
              <a:spcBef>
                <a:spcPts val="0"/>
              </a:spcBef>
              <a:buNone/>
            </a:pPr>
            <a:r>
              <a:rPr lang="ja-JP" altLang="en-US" sz="2600" dirty="0">
                <a:latin typeface="+mj-ea"/>
                <a:ea typeface="+mj-ea"/>
              </a:rPr>
              <a:t>　　　防災対策（防災倉庫・防災グッズ等）</a:t>
            </a:r>
            <a:endParaRPr lang="en-US" altLang="ja-JP" sz="2600" dirty="0">
              <a:latin typeface="+mj-ea"/>
              <a:ea typeface="+mj-ea"/>
            </a:endParaRPr>
          </a:p>
          <a:p>
            <a:pPr marL="0" indent="0">
              <a:spcBef>
                <a:spcPts val="0"/>
              </a:spcBef>
              <a:buNone/>
            </a:pPr>
            <a:r>
              <a:rPr lang="ja-JP" altLang="en-US" sz="2600" dirty="0">
                <a:latin typeface="+mj-ea"/>
                <a:ea typeface="+mj-ea"/>
              </a:rPr>
              <a:t>　　　防犯カメラの設置、温熱便座の設置</a:t>
            </a:r>
          </a:p>
          <a:p>
            <a:r>
              <a:rPr kumimoji="1" lang="zh-TW" altLang="en-US" sz="2600" b="1" dirty="0">
                <a:latin typeface="メイリオ" panose="020B0604030504040204" pitchFamily="50" charset="-128"/>
                <a:ea typeface="メイリオ" panose="020B0604030504040204" pitchFamily="50" charset="-128"/>
              </a:rPr>
              <a:t>民間集会所支援補助金</a:t>
            </a:r>
            <a:r>
              <a:rPr kumimoji="1" lang="ja-JP" altLang="en-US" sz="2600" b="1" dirty="0">
                <a:latin typeface="メイリオ" panose="020B0604030504040204" pitchFamily="50" charset="-128"/>
                <a:ea typeface="メイリオ" panose="020B0604030504040204" pitchFamily="50" charset="-128"/>
              </a:rPr>
              <a:t>を利用して、町内会判断での　集会所改修・修繕が可能</a:t>
            </a:r>
            <a:endParaRPr kumimoji="1" lang="ja-JP" altLang="en-US" sz="2600" b="1" dirty="0">
              <a:latin typeface="+mj-ea"/>
              <a:ea typeface="+mj-ea"/>
            </a:endParaRPr>
          </a:p>
          <a:p>
            <a:pPr marL="0" indent="0">
              <a:buNone/>
            </a:pPr>
            <a:r>
              <a:rPr lang="ja-JP" altLang="en-US" sz="2600" dirty="0">
                <a:latin typeface="+mj-ea"/>
                <a:ea typeface="+mj-ea"/>
              </a:rPr>
              <a:t>　例：屋根の葺き替え、壁紙の貼り替え</a:t>
            </a:r>
            <a:endParaRPr lang="en-US" altLang="ja-JP" sz="2600" dirty="0">
              <a:latin typeface="+mj-ea"/>
              <a:ea typeface="+mj-ea"/>
            </a:endParaRPr>
          </a:p>
          <a:p>
            <a:pPr marL="0" indent="0">
              <a:spcBef>
                <a:spcPts val="0"/>
              </a:spcBef>
              <a:buNone/>
            </a:pPr>
            <a:r>
              <a:rPr lang="ja-JP" altLang="en-US" sz="2600" dirty="0">
                <a:latin typeface="+mj-ea"/>
                <a:ea typeface="+mj-ea"/>
              </a:rPr>
              <a:t>　　　フローリングの貼り替え</a:t>
            </a:r>
            <a:endParaRPr kumimoji="1" lang="en-US" altLang="ja-JP" sz="2600" dirty="0">
              <a:latin typeface="+mj-ea"/>
              <a:ea typeface="+mj-ea"/>
            </a:endParaRPr>
          </a:p>
          <a:p>
            <a:endParaRPr kumimoji="1" lang="ja-JP" altLang="en-US" sz="2600" dirty="0">
              <a:latin typeface="+mj-ea"/>
              <a:ea typeface="+mj-ea"/>
            </a:endParaRPr>
          </a:p>
        </p:txBody>
      </p:sp>
      <p:sp>
        <p:nvSpPr>
          <p:cNvPr id="4" name="スライド番号プレースホルダー 3">
            <a:extLst>
              <a:ext uri="{FF2B5EF4-FFF2-40B4-BE49-F238E27FC236}">
                <a16:creationId xmlns:a16="http://schemas.microsoft.com/office/drawing/2014/main" id="{2E72D00B-3730-49A7-8A2E-70461E69C7E8}"/>
              </a:ext>
            </a:extLst>
          </p:cNvPr>
          <p:cNvSpPr>
            <a:spLocks noGrp="1"/>
          </p:cNvSpPr>
          <p:nvPr>
            <p:ph type="sldNum" sz="quarter" idx="12"/>
          </p:nvPr>
        </p:nvSpPr>
        <p:spPr/>
        <p:txBody>
          <a:bodyPr/>
          <a:lstStyle/>
          <a:p>
            <a:fld id="{53CB00C0-51BA-40F4-A6CD-9BD672424D14}" type="slidenum">
              <a:rPr kumimoji="1" lang="ja-JP" altLang="en-US" smtClean="0"/>
              <a:pPr/>
              <a:t>23</a:t>
            </a:fld>
            <a:endParaRPr kumimoji="1" lang="ja-JP" altLang="en-US"/>
          </a:p>
        </p:txBody>
      </p:sp>
      <p:pic>
        <p:nvPicPr>
          <p:cNvPr id="6" name="図 5">
            <a:extLst>
              <a:ext uri="{FF2B5EF4-FFF2-40B4-BE49-F238E27FC236}">
                <a16:creationId xmlns:a16="http://schemas.microsoft.com/office/drawing/2014/main" id="{F35AE3BC-F455-4616-B4EB-53D779FE3A4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59" b="98754" l="405" r="98988">
                        <a14:foregroundMark x1="1721" y1="7670" x2="56073" y2="11793"/>
                        <a14:foregroundMark x1="56073" y1="11793" x2="99089" y2="6999"/>
                        <a14:foregroundMark x1="43320" y1="12464" x2="27328" y2="20518"/>
                        <a14:foregroundMark x1="27328" y1="20518" x2="86741" y2="41707"/>
                        <a14:foregroundMark x1="86741" y1="41707" x2="93522" y2="38447"/>
                        <a14:foregroundMark x1="51518" y1="51007" x2="30769" y2="41419"/>
                        <a14:foregroundMark x1="30769" y1="41419" x2="49696" y2="26750"/>
                        <a14:foregroundMark x1="49696" y1="26750" x2="40081" y2="41131"/>
                        <a14:foregroundMark x1="40081" y1="41131" x2="60526" y2="44775"/>
                        <a14:foregroundMark x1="60526" y1="44775" x2="72368" y2="30297"/>
                        <a14:foregroundMark x1="72368" y1="30297" x2="75607" y2="32598"/>
                        <a14:foregroundMark x1="59514" y1="50431" x2="38158" y2="48226"/>
                        <a14:foregroundMark x1="38158" y1="48226" x2="23887" y2="24832"/>
                        <a14:foregroundMark x1="23887" y1="24832" x2="73988" y2="25120"/>
                        <a14:foregroundMark x1="73988" y1="25120" x2="80466" y2="39214"/>
                        <a14:foregroundMark x1="80466" y1="39214" x2="43623" y2="48610"/>
                        <a14:foregroundMark x1="43623" y1="48610" x2="26619" y2="44775"/>
                        <a14:foregroundMark x1="26619" y1="44775" x2="12551" y2="31831"/>
                        <a14:foregroundMark x1="12551" y1="31831" x2="19028" y2="19559"/>
                        <a14:foregroundMark x1="19028" y1="19559" x2="72166" y2="19080"/>
                        <a14:foregroundMark x1="72166" y1="19080" x2="89575" y2="40364"/>
                        <a14:foregroundMark x1="89575" y1="40364" x2="12348" y2="60115"/>
                        <a14:foregroundMark x1="12348" y1="60115" x2="4960" y2="53787"/>
                        <a14:foregroundMark x1="4960" y1="53787" x2="7692" y2="12848"/>
                        <a14:foregroundMark x1="7692" y1="12848" x2="3340" y2="7478"/>
                        <a14:foregroundMark x1="2834" y1="64621" x2="98887" y2="65676"/>
                        <a14:foregroundMark x1="55567" y1="64621" x2="86741" y2="61361"/>
                        <a14:foregroundMark x1="86741" y1="61361" x2="96660" y2="62991"/>
                        <a14:foregroundMark x1="96660" y1="62991" x2="97368" y2="63567"/>
                        <a14:foregroundMark x1="49798" y1="69223" x2="48684" y2="89070"/>
                        <a14:foregroundMark x1="48684" y1="89070" x2="41802" y2="90796"/>
                        <a14:foregroundMark x1="34717" y1="96453" x2="42611" y2="89837"/>
                        <a14:foregroundMark x1="42611" y1="89837" x2="48482" y2="81400"/>
                        <a14:foregroundMark x1="48482" y1="81400" x2="64575" y2="93289"/>
                        <a14:foregroundMark x1="64575" y1="93289" x2="67004" y2="99041"/>
                        <a14:foregroundMark x1="33198" y1="97795" x2="33198" y2="97795"/>
                        <a14:foregroundMark x1="79858" y1="7191" x2="8300" y2="5273"/>
                        <a14:foregroundMark x1="8300" y1="5273" x2="8603" y2="8725"/>
                        <a14:foregroundMark x1="49595" y1="959" x2="48684" y2="9108"/>
                        <a14:foregroundMark x1="5061" y1="64813" x2="19028" y2="64813"/>
                        <a14:foregroundMark x1="19028" y1="64813" x2="52834" y2="63758"/>
                        <a14:foregroundMark x1="52834" y1="63758" x2="57692" y2="63758"/>
                        <a14:foregroundMark x1="38462" y1="63567" x2="405" y2="63758"/>
                        <a14:backgroundMark x1="2024" y1="2589" x2="28340" y2="2589"/>
                      </a14:backgroundRemoval>
                    </a14:imgEffect>
                  </a14:imgLayer>
                </a14:imgProps>
              </a:ext>
              <a:ext uri="{28A0092B-C50C-407E-A947-70E740481C1C}">
                <a14:useLocalDpi xmlns:a14="http://schemas.microsoft.com/office/drawing/2010/main" val="0"/>
              </a:ext>
            </a:extLst>
          </a:blip>
          <a:stretch>
            <a:fillRect/>
          </a:stretch>
        </p:blipFill>
        <p:spPr>
          <a:xfrm rot="744049">
            <a:off x="7009953" y="4265939"/>
            <a:ext cx="1813933" cy="1914911"/>
          </a:xfrm>
          <a:prstGeom prst="rect">
            <a:avLst/>
          </a:prstGeom>
        </p:spPr>
      </p:pic>
    </p:spTree>
    <p:extLst>
      <p:ext uri="{BB962C8B-B14F-4D97-AF65-F5344CB8AC3E}">
        <p14:creationId xmlns:p14="http://schemas.microsoft.com/office/powerpoint/2010/main" val="2042242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22B106-3DD7-4F93-BE95-0BC7B49EF8DA}"/>
              </a:ext>
            </a:extLst>
          </p:cNvPr>
          <p:cNvSpPr>
            <a:spLocks noGrp="1"/>
          </p:cNvSpPr>
          <p:nvPr>
            <p:ph type="title"/>
          </p:nvPr>
        </p:nvSpPr>
        <p:spPr/>
        <p:txBody>
          <a:bodyPr/>
          <a:lstStyle/>
          <a:p>
            <a:pPr algn="ctr"/>
            <a:r>
              <a:rPr kumimoji="1" lang="ja-JP" altLang="en-US" dirty="0"/>
              <a:t>集会所の譲渡を受ける利点②</a:t>
            </a:r>
          </a:p>
        </p:txBody>
      </p:sp>
      <p:sp>
        <p:nvSpPr>
          <p:cNvPr id="3" name="コンテンツ プレースホルダー 2">
            <a:extLst>
              <a:ext uri="{FF2B5EF4-FFF2-40B4-BE49-F238E27FC236}">
                <a16:creationId xmlns:a16="http://schemas.microsoft.com/office/drawing/2014/main" id="{9A711855-4728-4BD8-AF51-1B13E04AB993}"/>
              </a:ext>
            </a:extLst>
          </p:cNvPr>
          <p:cNvSpPr>
            <a:spLocks noGrp="1"/>
          </p:cNvSpPr>
          <p:nvPr>
            <p:ph idx="1"/>
          </p:nvPr>
        </p:nvSpPr>
        <p:spPr>
          <a:xfrm>
            <a:off x="628650" y="1254035"/>
            <a:ext cx="8037048" cy="4779237"/>
          </a:xfrm>
        </p:spPr>
        <p:txBody>
          <a:bodyPr>
            <a:normAutofit/>
          </a:bodyPr>
          <a:lstStyle/>
          <a:p>
            <a:r>
              <a:rPr kumimoji="1" lang="ja-JP" altLang="en-US" sz="2600" b="1" dirty="0">
                <a:latin typeface="+mj-ea"/>
                <a:ea typeface="+mj-ea"/>
              </a:rPr>
              <a:t>主として地域コミュニティ活動に使用すれば、公立集会所では実施できない営利行為も可能</a:t>
            </a:r>
            <a:endParaRPr kumimoji="1" lang="en-US" altLang="ja-JP" sz="2600" b="1" dirty="0">
              <a:latin typeface="+mj-ea"/>
              <a:ea typeface="+mj-ea"/>
            </a:endParaRPr>
          </a:p>
          <a:p>
            <a:pPr marL="0" indent="0">
              <a:buNone/>
            </a:pPr>
            <a:r>
              <a:rPr lang="ja-JP" altLang="en-US" sz="2600" dirty="0">
                <a:latin typeface="+mj-ea"/>
                <a:ea typeface="+mj-ea"/>
              </a:rPr>
              <a:t>　例：協賛企業による屋台村・出店・キッチン</a:t>
            </a:r>
            <a:endParaRPr lang="en-US" altLang="ja-JP" sz="2600" dirty="0">
              <a:latin typeface="+mj-ea"/>
              <a:ea typeface="+mj-ea"/>
            </a:endParaRPr>
          </a:p>
          <a:p>
            <a:pPr marL="0" indent="0">
              <a:spcBef>
                <a:spcPts val="0"/>
              </a:spcBef>
              <a:buNone/>
            </a:pPr>
            <a:r>
              <a:rPr lang="ja-JP" altLang="en-US" sz="2600" dirty="0">
                <a:latin typeface="+mj-ea"/>
                <a:ea typeface="+mj-ea"/>
              </a:rPr>
              <a:t>　　　カー等のイベント実施</a:t>
            </a:r>
            <a:endParaRPr kumimoji="1" lang="en-US" altLang="ja-JP" sz="2600" dirty="0">
              <a:latin typeface="+mj-ea"/>
              <a:ea typeface="+mj-ea"/>
            </a:endParaRPr>
          </a:p>
          <a:p>
            <a:pPr>
              <a:spcBef>
                <a:spcPts val="1800"/>
              </a:spcBef>
            </a:pPr>
            <a:r>
              <a:rPr kumimoji="1" lang="ja-JP" altLang="en-US" sz="2600" b="1" dirty="0">
                <a:latin typeface="+mj-ea"/>
                <a:ea typeface="+mj-ea"/>
              </a:rPr>
              <a:t>ルール策定が所有者である町内会でできる為、自由度の高い集会所運営が可能</a:t>
            </a:r>
            <a:endParaRPr kumimoji="1" lang="en-US" altLang="ja-JP" sz="2600" b="1" dirty="0">
              <a:latin typeface="+mj-ea"/>
              <a:ea typeface="+mj-ea"/>
            </a:endParaRPr>
          </a:p>
          <a:p>
            <a:pPr marL="0" indent="0">
              <a:buNone/>
            </a:pPr>
            <a:r>
              <a:rPr lang="ja-JP" altLang="en-US" sz="2600" dirty="0">
                <a:latin typeface="+mj-ea"/>
                <a:ea typeface="+mj-ea"/>
              </a:rPr>
              <a:t>　例：会員（町内会加入者）と</a:t>
            </a:r>
            <a:r>
              <a:rPr kumimoji="1" lang="ja-JP" altLang="en-US" sz="2600" dirty="0">
                <a:latin typeface="+mj-ea"/>
                <a:ea typeface="+mj-ea"/>
              </a:rPr>
              <a:t>非会員・協賛企業の</a:t>
            </a:r>
            <a:endParaRPr kumimoji="1" lang="en-US" altLang="ja-JP" sz="2600" dirty="0">
              <a:latin typeface="+mj-ea"/>
              <a:ea typeface="+mj-ea"/>
            </a:endParaRPr>
          </a:p>
          <a:p>
            <a:pPr marL="0" indent="0">
              <a:spcBef>
                <a:spcPts val="0"/>
              </a:spcBef>
              <a:buNone/>
            </a:pPr>
            <a:r>
              <a:rPr lang="ja-JP" altLang="en-US" sz="2600" dirty="0">
                <a:latin typeface="+mj-ea"/>
                <a:ea typeface="+mj-ea"/>
              </a:rPr>
              <a:t>　　　使用</a:t>
            </a:r>
            <a:r>
              <a:rPr kumimoji="1" lang="ja-JP" altLang="en-US" sz="2600" dirty="0">
                <a:latin typeface="+mj-ea"/>
                <a:ea typeface="+mj-ea"/>
              </a:rPr>
              <a:t>料を別に設定し、運営資金に充当可</a:t>
            </a:r>
            <a:endParaRPr kumimoji="1" lang="en-US" altLang="ja-JP" sz="2600" b="1" dirty="0">
              <a:latin typeface="+mj-ea"/>
              <a:ea typeface="+mj-ea"/>
            </a:endParaRPr>
          </a:p>
          <a:p>
            <a:pPr>
              <a:spcBef>
                <a:spcPts val="1800"/>
              </a:spcBef>
            </a:pPr>
            <a:r>
              <a:rPr lang="ja-JP" altLang="en-US" sz="2600" b="1" dirty="0">
                <a:latin typeface="+mj-ea"/>
                <a:ea typeface="+mj-ea"/>
              </a:rPr>
              <a:t>集会所が町内会の所有になるため、集会所運営委員会の設置は不要、会計の一本化が可能</a:t>
            </a:r>
          </a:p>
          <a:p>
            <a:pPr marL="0" indent="0">
              <a:spcBef>
                <a:spcPts val="0"/>
              </a:spcBef>
              <a:buNone/>
            </a:pPr>
            <a:endParaRPr kumimoji="1" lang="en-US" altLang="ja-JP" sz="2600" dirty="0">
              <a:latin typeface="+mj-ea"/>
              <a:ea typeface="+mj-ea"/>
            </a:endParaRPr>
          </a:p>
          <a:p>
            <a:pPr marL="0" indent="0">
              <a:buNone/>
            </a:pPr>
            <a:endParaRPr kumimoji="1" lang="ja-JP" altLang="en-US" sz="2600" dirty="0">
              <a:latin typeface="+mj-ea"/>
              <a:ea typeface="+mj-ea"/>
            </a:endParaRPr>
          </a:p>
          <a:p>
            <a:endParaRPr kumimoji="1" lang="ja-JP" altLang="en-US" sz="2600" dirty="0">
              <a:latin typeface="+mj-ea"/>
              <a:ea typeface="+mj-ea"/>
            </a:endParaRPr>
          </a:p>
          <a:p>
            <a:endParaRPr kumimoji="1" lang="en-US" altLang="ja-JP" sz="2600" dirty="0">
              <a:latin typeface="+mj-ea"/>
              <a:ea typeface="+mj-ea"/>
            </a:endParaRPr>
          </a:p>
          <a:p>
            <a:endParaRPr kumimoji="1" lang="ja-JP" altLang="en-US" sz="2600" dirty="0">
              <a:latin typeface="+mj-ea"/>
              <a:ea typeface="+mj-ea"/>
            </a:endParaRPr>
          </a:p>
        </p:txBody>
      </p:sp>
      <p:sp>
        <p:nvSpPr>
          <p:cNvPr id="4" name="スライド番号プレースホルダー 3">
            <a:extLst>
              <a:ext uri="{FF2B5EF4-FFF2-40B4-BE49-F238E27FC236}">
                <a16:creationId xmlns:a16="http://schemas.microsoft.com/office/drawing/2014/main" id="{2E72D00B-3730-49A7-8A2E-70461E69C7E8}"/>
              </a:ext>
            </a:extLst>
          </p:cNvPr>
          <p:cNvSpPr>
            <a:spLocks noGrp="1"/>
          </p:cNvSpPr>
          <p:nvPr>
            <p:ph type="sldNum" sz="quarter" idx="12"/>
          </p:nvPr>
        </p:nvSpPr>
        <p:spPr/>
        <p:txBody>
          <a:bodyPr/>
          <a:lstStyle/>
          <a:p>
            <a:fld id="{53CB00C0-51BA-40F4-A6CD-9BD672424D14}" type="slidenum">
              <a:rPr kumimoji="1" lang="ja-JP" altLang="en-US" smtClean="0"/>
              <a:pPr/>
              <a:t>24</a:t>
            </a:fld>
            <a:endParaRPr kumimoji="1" lang="ja-JP" altLang="en-US"/>
          </a:p>
        </p:txBody>
      </p:sp>
      <p:pic>
        <p:nvPicPr>
          <p:cNvPr id="6" name="図 5">
            <a:extLst>
              <a:ext uri="{FF2B5EF4-FFF2-40B4-BE49-F238E27FC236}">
                <a16:creationId xmlns:a16="http://schemas.microsoft.com/office/drawing/2014/main" id="{9D12E313-4E61-49D7-A904-7E549C18F98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595" b="98292" l="438" r="99688">
                        <a14:foregroundMark x1="16313" y1="87358" x2="8188" y2="75740"/>
                        <a14:foregroundMark x1="8188" y1="75740" x2="22063" y2="25854"/>
                        <a14:foregroundMark x1="22063" y1="25854" x2="35125" y2="16629"/>
                        <a14:foregroundMark x1="35125" y1="16629" x2="25875" y2="57859"/>
                        <a14:foregroundMark x1="25875" y1="57859" x2="34250" y2="73804"/>
                        <a14:foregroundMark x1="34250" y1="73804" x2="67375" y2="86333"/>
                        <a14:foregroundMark x1="67375" y1="86333" x2="76438" y2="80068"/>
                        <a14:foregroundMark x1="76438" y1="80068" x2="76438" y2="80068"/>
                        <a14:foregroundMark x1="33563" y1="48633" x2="39813" y2="62870"/>
                        <a14:foregroundMark x1="39813" y1="62870" x2="45375" y2="70273"/>
                        <a14:foregroundMark x1="45375" y1="70273" x2="75000" y2="77107"/>
                        <a14:foregroundMark x1="75000" y1="77107" x2="81188" y2="76879"/>
                        <a14:foregroundMark x1="81188" y1="76879" x2="77688" y2="82005"/>
                        <a14:foregroundMark x1="71375" y1="89636" x2="64813" y2="95330"/>
                        <a14:foregroundMark x1="64813" y1="95330" x2="61250" y2="88155"/>
                        <a14:foregroundMark x1="24313" y1="97722" x2="24438" y2="96014"/>
                        <a14:foregroundMark x1="17375" y1="89066" x2="11813" y2="91344"/>
                        <a14:foregroundMark x1="11813" y1="91344" x2="12625" y2="83713"/>
                        <a14:foregroundMark x1="6938" y1="84852" x2="4250" y2="74374"/>
                        <a14:foregroundMark x1="4250" y1="74374" x2="16313" y2="30979"/>
                        <a14:foregroundMark x1="16313" y1="30979" x2="24875" y2="17084"/>
                        <a14:foregroundMark x1="24875" y1="17084" x2="33563" y2="11731"/>
                        <a14:foregroundMark x1="33563" y1="11731" x2="74063" y2="18223"/>
                        <a14:foregroundMark x1="74063" y1="18223" x2="78813" y2="13554"/>
                        <a14:foregroundMark x1="78813" y1="13554" x2="70250" y2="9112"/>
                        <a14:foregroundMark x1="70250" y1="9112" x2="53875" y2="13326"/>
                        <a14:foregroundMark x1="4125" y1="67995" x2="3063" y2="80068"/>
                        <a14:foregroundMark x1="38625" y1="95444" x2="38938" y2="98292"/>
                        <a14:foregroundMark x1="48750" y1="47836" x2="44125" y2="55239"/>
                        <a14:foregroundMark x1="44125" y1="55239" x2="44625" y2="55695"/>
                        <a14:foregroundMark x1="44000" y1="62642" x2="42063" y2="48064"/>
                        <a14:foregroundMark x1="42063" y1="48064" x2="44938" y2="48975"/>
                        <a14:foregroundMark x1="73688" y1="49544" x2="76750" y2="48633"/>
                        <a14:foregroundMark x1="74625" y1="48975" x2="68438" y2="47722"/>
                        <a14:foregroundMark x1="68438" y1="47722" x2="70313" y2="48405"/>
                        <a14:foregroundMark x1="92000" y1="1822" x2="90125" y2="9681"/>
                        <a14:foregroundMark x1="93375" y1="18109" x2="99375" y2="14465"/>
                        <a14:foregroundMark x1="94313" y1="27335" x2="99688" y2="31891"/>
                        <a14:foregroundMark x1="99688" y1="31891" x2="99688" y2="31891"/>
                        <a14:foregroundMark x1="438" y1="32460" x2="5375" y2="28815"/>
                        <a14:foregroundMark x1="6125" y1="17882" x2="750" y2="13667"/>
                        <a14:foregroundMark x1="7375" y1="1822" x2="10375" y2="11503"/>
                        <a14:foregroundMark x1="10375" y1="11503" x2="10438" y2="11617"/>
                      </a14:backgroundRemoval>
                    </a14:imgEffect>
                  </a14:imgLayer>
                </a14:imgProps>
              </a:ext>
              <a:ext uri="{28A0092B-C50C-407E-A947-70E740481C1C}">
                <a14:useLocalDpi xmlns:a14="http://schemas.microsoft.com/office/drawing/2010/main" val="0"/>
              </a:ext>
            </a:extLst>
          </a:blip>
          <a:stretch>
            <a:fillRect/>
          </a:stretch>
        </p:blipFill>
        <p:spPr>
          <a:xfrm rot="558071">
            <a:off x="6696222" y="5424244"/>
            <a:ext cx="2219694" cy="1218057"/>
          </a:xfrm>
          <a:prstGeom prst="rect">
            <a:avLst/>
          </a:prstGeom>
        </p:spPr>
      </p:pic>
    </p:spTree>
    <p:extLst>
      <p:ext uri="{BB962C8B-B14F-4D97-AF65-F5344CB8AC3E}">
        <p14:creationId xmlns:p14="http://schemas.microsoft.com/office/powerpoint/2010/main" val="3637290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641C2B-AA06-4FAD-8718-28434737D7A8}"/>
              </a:ext>
            </a:extLst>
          </p:cNvPr>
          <p:cNvSpPr>
            <a:spLocks noGrp="1"/>
          </p:cNvSpPr>
          <p:nvPr>
            <p:ph type="title"/>
          </p:nvPr>
        </p:nvSpPr>
        <p:spPr/>
        <p:txBody>
          <a:bodyPr>
            <a:normAutofit/>
          </a:bodyPr>
          <a:lstStyle/>
          <a:p>
            <a:pPr algn="ctr"/>
            <a:r>
              <a:rPr kumimoji="1" lang="ja-JP" altLang="en-US" dirty="0"/>
              <a:t>事例① 西浦東集会所の無償譲渡</a:t>
            </a:r>
          </a:p>
        </p:txBody>
      </p:sp>
      <p:pic>
        <p:nvPicPr>
          <p:cNvPr id="4" name="コンテンツ プレースホルダー 3">
            <a:extLst>
              <a:ext uri="{FF2B5EF4-FFF2-40B4-BE49-F238E27FC236}">
                <a16:creationId xmlns:a16="http://schemas.microsoft.com/office/drawing/2014/main" id="{637EC71B-2118-4344-AB51-32F1CF593297}"/>
              </a:ext>
            </a:extLst>
          </p:cNvPr>
          <p:cNvPicPr>
            <a:picLocks noGrp="1" noChangeAspect="1"/>
          </p:cNvPicPr>
          <p:nvPr>
            <p:ph idx="1"/>
          </p:nvPr>
        </p:nvPicPr>
        <p:blipFill>
          <a:blip r:embed="rId2"/>
          <a:stretch>
            <a:fillRect/>
          </a:stretch>
        </p:blipFill>
        <p:spPr>
          <a:xfrm>
            <a:off x="1296589" y="1142056"/>
            <a:ext cx="6206266" cy="3779848"/>
          </a:xfrm>
          <a:prstGeom prst="rect">
            <a:avLst/>
          </a:prstGeom>
        </p:spPr>
      </p:pic>
      <p:sp>
        <p:nvSpPr>
          <p:cNvPr id="5" name="テキスト ボックス 4">
            <a:extLst>
              <a:ext uri="{FF2B5EF4-FFF2-40B4-BE49-F238E27FC236}">
                <a16:creationId xmlns:a16="http://schemas.microsoft.com/office/drawing/2014/main" id="{19AA5699-2274-474E-9ED8-2F32BCC5B4A2}"/>
              </a:ext>
            </a:extLst>
          </p:cNvPr>
          <p:cNvSpPr txBox="1"/>
          <p:nvPr/>
        </p:nvSpPr>
        <p:spPr>
          <a:xfrm>
            <a:off x="145774" y="5134258"/>
            <a:ext cx="8852451" cy="369332"/>
          </a:xfrm>
          <a:prstGeom prst="rect">
            <a:avLst/>
          </a:prstGeom>
          <a:noFill/>
        </p:spPr>
        <p:txBody>
          <a:bodyPr wrap="square" rtlCol="0">
            <a:spAutoFit/>
          </a:bodyPr>
          <a:lstStyle/>
          <a:p>
            <a:r>
              <a:rPr kumimoji="1" lang="ja-JP" altLang="en-US" dirty="0">
                <a:latin typeface="+mj-ea"/>
                <a:ea typeface="+mj-ea"/>
              </a:rPr>
              <a:t>●令和２年４月西浦東町内会へ無償譲渡（建物：木造・昭和</a:t>
            </a:r>
            <a:r>
              <a:rPr kumimoji="1" lang="en-US" altLang="ja-JP" dirty="0">
                <a:latin typeface="+mj-ea"/>
                <a:ea typeface="+mj-ea"/>
              </a:rPr>
              <a:t>62</a:t>
            </a:r>
            <a:r>
              <a:rPr kumimoji="1" lang="ja-JP" altLang="en-US" dirty="0">
                <a:latin typeface="+mj-ea"/>
                <a:ea typeface="+mj-ea"/>
              </a:rPr>
              <a:t>年竣工・</a:t>
            </a:r>
            <a:r>
              <a:rPr kumimoji="1" lang="en-US" altLang="ja-JP" dirty="0">
                <a:latin typeface="+mj-ea"/>
                <a:ea typeface="+mj-ea"/>
              </a:rPr>
              <a:t>49.68</a:t>
            </a:r>
            <a:r>
              <a:rPr kumimoji="1" lang="ja-JP" altLang="en-US" dirty="0">
                <a:latin typeface="+mj-ea"/>
                <a:ea typeface="+mj-ea"/>
              </a:rPr>
              <a:t>㎡）</a:t>
            </a:r>
          </a:p>
        </p:txBody>
      </p:sp>
      <p:sp>
        <p:nvSpPr>
          <p:cNvPr id="7" name="テキスト ボックス 6">
            <a:extLst>
              <a:ext uri="{FF2B5EF4-FFF2-40B4-BE49-F238E27FC236}">
                <a16:creationId xmlns:a16="http://schemas.microsoft.com/office/drawing/2014/main" id="{B99BDDD1-0CCA-4E27-BC41-FCB45EE2F8CF}"/>
              </a:ext>
            </a:extLst>
          </p:cNvPr>
          <p:cNvSpPr txBox="1"/>
          <p:nvPr/>
        </p:nvSpPr>
        <p:spPr>
          <a:xfrm>
            <a:off x="145774" y="5503590"/>
            <a:ext cx="8369576" cy="923330"/>
          </a:xfrm>
          <a:prstGeom prst="rect">
            <a:avLst/>
          </a:prstGeom>
          <a:noFill/>
        </p:spPr>
        <p:txBody>
          <a:bodyPr wrap="square">
            <a:spAutoFit/>
          </a:bodyPr>
          <a:lstStyle/>
          <a:p>
            <a:r>
              <a:rPr lang="ja-JP" altLang="en-US" dirty="0">
                <a:latin typeface="+mj-ea"/>
                <a:ea typeface="+mj-ea"/>
              </a:rPr>
              <a:t>●宇治市集会所地域移行支援補助金（上限</a:t>
            </a:r>
            <a:r>
              <a:rPr lang="en-US" altLang="ja-JP" dirty="0">
                <a:latin typeface="+mj-ea"/>
                <a:ea typeface="+mj-ea"/>
              </a:rPr>
              <a:t>250</a:t>
            </a:r>
            <a:r>
              <a:rPr lang="ja-JP" altLang="en-US" dirty="0">
                <a:latin typeface="+mj-ea"/>
                <a:ea typeface="+mj-ea"/>
              </a:rPr>
              <a:t>万円）を活用</a:t>
            </a:r>
            <a:endParaRPr lang="en-US" altLang="ja-JP" dirty="0">
              <a:latin typeface="+mj-ea"/>
              <a:ea typeface="+mj-ea"/>
            </a:endParaRPr>
          </a:p>
          <a:p>
            <a:r>
              <a:rPr lang="ja-JP" altLang="en-US" dirty="0">
                <a:latin typeface="+mj-ea"/>
                <a:ea typeface="+mj-ea"/>
              </a:rPr>
              <a:t>　　ガス管修繕・トイレ改修・テレビ（アンテナ取付含む）・</a:t>
            </a:r>
            <a:r>
              <a:rPr lang="en-US" altLang="ja-JP" dirty="0">
                <a:latin typeface="+mj-ea"/>
                <a:ea typeface="+mj-ea"/>
              </a:rPr>
              <a:t>BD/DVD</a:t>
            </a:r>
            <a:r>
              <a:rPr lang="ja-JP" altLang="en-US" dirty="0">
                <a:latin typeface="+mj-ea"/>
                <a:ea typeface="+mj-ea"/>
              </a:rPr>
              <a:t>・</a:t>
            </a:r>
            <a:endParaRPr lang="en-US" altLang="ja-JP" dirty="0">
              <a:latin typeface="+mj-ea"/>
              <a:ea typeface="+mj-ea"/>
            </a:endParaRPr>
          </a:p>
          <a:p>
            <a:r>
              <a:rPr lang="ja-JP" altLang="en-US" dirty="0">
                <a:latin typeface="+mj-ea"/>
                <a:ea typeface="+mj-ea"/>
              </a:rPr>
              <a:t>　　書画カメラ・プロジェクター・電動オーニング・台所改造 等</a:t>
            </a:r>
          </a:p>
        </p:txBody>
      </p:sp>
      <p:sp>
        <p:nvSpPr>
          <p:cNvPr id="9" name="テキスト ボックス 8">
            <a:extLst>
              <a:ext uri="{FF2B5EF4-FFF2-40B4-BE49-F238E27FC236}">
                <a16:creationId xmlns:a16="http://schemas.microsoft.com/office/drawing/2014/main" id="{33BB0A2D-9754-4984-B53C-44DD9B995E5D}"/>
              </a:ext>
            </a:extLst>
          </p:cNvPr>
          <p:cNvSpPr txBox="1"/>
          <p:nvPr/>
        </p:nvSpPr>
        <p:spPr>
          <a:xfrm>
            <a:off x="145774" y="6426920"/>
            <a:ext cx="8369575" cy="369332"/>
          </a:xfrm>
          <a:prstGeom prst="rect">
            <a:avLst/>
          </a:prstGeom>
          <a:noFill/>
        </p:spPr>
        <p:txBody>
          <a:bodyPr wrap="square">
            <a:spAutoFit/>
          </a:bodyPr>
          <a:lstStyle/>
          <a:p>
            <a:r>
              <a:rPr lang="ja-JP" altLang="en-US" dirty="0">
                <a:latin typeface="+mj-ea"/>
                <a:ea typeface="+mj-ea"/>
              </a:rPr>
              <a:t>●無償譲渡を機に「婦人の会」が設立され、活動が活発化</a:t>
            </a:r>
          </a:p>
        </p:txBody>
      </p:sp>
      <p:sp>
        <p:nvSpPr>
          <p:cNvPr id="10" name="テキスト ボックス 9">
            <a:extLst>
              <a:ext uri="{FF2B5EF4-FFF2-40B4-BE49-F238E27FC236}">
                <a16:creationId xmlns:a16="http://schemas.microsoft.com/office/drawing/2014/main" id="{1551C14A-EC53-4256-8E8F-AADC3448DE46}"/>
              </a:ext>
            </a:extLst>
          </p:cNvPr>
          <p:cNvSpPr txBox="1"/>
          <p:nvPr/>
        </p:nvSpPr>
        <p:spPr>
          <a:xfrm>
            <a:off x="7502855" y="4129784"/>
            <a:ext cx="1444626" cy="830997"/>
          </a:xfrm>
          <a:prstGeom prst="rect">
            <a:avLst/>
          </a:prstGeom>
          <a:noFill/>
        </p:spPr>
        <p:txBody>
          <a:bodyPr wrap="none" rtlCol="0">
            <a:spAutoFit/>
          </a:bodyPr>
          <a:lstStyle/>
          <a:p>
            <a:r>
              <a:rPr kumimoji="1" lang="ja-JP" altLang="en-US" sz="1200" dirty="0">
                <a:latin typeface="+mj-ea"/>
                <a:ea typeface="+mj-ea"/>
              </a:rPr>
              <a:t>（写真）</a:t>
            </a:r>
            <a:endParaRPr kumimoji="1" lang="en-US" altLang="ja-JP" sz="1200" dirty="0">
              <a:latin typeface="+mj-ea"/>
              <a:ea typeface="+mj-ea"/>
            </a:endParaRPr>
          </a:p>
          <a:p>
            <a:r>
              <a:rPr kumimoji="1" lang="ja-JP" altLang="en-US" sz="1200" dirty="0">
                <a:latin typeface="+mj-ea"/>
                <a:ea typeface="+mj-ea"/>
              </a:rPr>
              <a:t>　安全･安心</a:t>
            </a:r>
            <a:r>
              <a:rPr kumimoji="1" lang="en-US" altLang="ja-JP" sz="1200" dirty="0" err="1">
                <a:latin typeface="+mj-ea"/>
                <a:ea typeface="+mj-ea"/>
              </a:rPr>
              <a:t>inFES</a:t>
            </a:r>
            <a:endParaRPr kumimoji="1" lang="en-US" altLang="ja-JP" sz="1200" dirty="0">
              <a:latin typeface="+mj-ea"/>
              <a:ea typeface="+mj-ea"/>
            </a:endParaRPr>
          </a:p>
          <a:p>
            <a:r>
              <a:rPr kumimoji="1" lang="ja-JP" altLang="en-US" sz="1200" dirty="0">
                <a:latin typeface="+mj-ea"/>
                <a:ea typeface="+mj-ea"/>
              </a:rPr>
              <a:t>　に出演の</a:t>
            </a:r>
            <a:endParaRPr kumimoji="1" lang="en-US" altLang="ja-JP" sz="1200" dirty="0">
              <a:latin typeface="+mj-ea"/>
              <a:ea typeface="+mj-ea"/>
            </a:endParaRPr>
          </a:p>
          <a:p>
            <a:r>
              <a:rPr kumimoji="1" lang="ja-JP" altLang="en-US" sz="1200" dirty="0">
                <a:latin typeface="+mj-ea"/>
                <a:ea typeface="+mj-ea"/>
              </a:rPr>
              <a:t>　元気巨椋っ鼓</a:t>
            </a:r>
          </a:p>
        </p:txBody>
      </p:sp>
      <p:sp>
        <p:nvSpPr>
          <p:cNvPr id="8" name="スライド番号プレースホルダー 7">
            <a:extLst>
              <a:ext uri="{FF2B5EF4-FFF2-40B4-BE49-F238E27FC236}">
                <a16:creationId xmlns:a16="http://schemas.microsoft.com/office/drawing/2014/main" id="{B9B9F35C-041B-4FD5-8301-6CA127EE4304}"/>
              </a:ext>
            </a:extLst>
          </p:cNvPr>
          <p:cNvSpPr>
            <a:spLocks noGrp="1"/>
          </p:cNvSpPr>
          <p:nvPr>
            <p:ph type="sldNum" sz="quarter" idx="12"/>
          </p:nvPr>
        </p:nvSpPr>
        <p:spPr/>
        <p:txBody>
          <a:bodyPr/>
          <a:lstStyle/>
          <a:p>
            <a:fld id="{53CB00C0-51BA-40F4-A6CD-9BD672424D14}" type="slidenum">
              <a:rPr kumimoji="1" lang="ja-JP" altLang="en-US" smtClean="0"/>
              <a:t>25</a:t>
            </a:fld>
            <a:endParaRPr kumimoji="1" lang="ja-JP" altLang="en-US"/>
          </a:p>
        </p:txBody>
      </p:sp>
    </p:spTree>
    <p:extLst>
      <p:ext uri="{BB962C8B-B14F-4D97-AF65-F5344CB8AC3E}">
        <p14:creationId xmlns:p14="http://schemas.microsoft.com/office/powerpoint/2010/main" val="2719642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641C2B-AA06-4FAD-8718-28434737D7A8}"/>
              </a:ext>
            </a:extLst>
          </p:cNvPr>
          <p:cNvSpPr>
            <a:spLocks noGrp="1"/>
          </p:cNvSpPr>
          <p:nvPr>
            <p:ph type="title"/>
          </p:nvPr>
        </p:nvSpPr>
        <p:spPr>
          <a:xfrm>
            <a:off x="145773" y="365127"/>
            <a:ext cx="8852451" cy="888908"/>
          </a:xfrm>
        </p:spPr>
        <p:txBody>
          <a:bodyPr>
            <a:normAutofit/>
          </a:bodyPr>
          <a:lstStyle/>
          <a:p>
            <a:pPr algn="ctr"/>
            <a:r>
              <a:rPr kumimoji="1" lang="ja-JP" altLang="en-US" dirty="0"/>
              <a:t>事例② 白川集会所の</a:t>
            </a:r>
            <a:r>
              <a:rPr lang="ja-JP" altLang="en-US" dirty="0"/>
              <a:t>代替（廃止→新設）</a:t>
            </a:r>
            <a:endParaRPr kumimoji="1" lang="ja-JP" altLang="en-US" dirty="0"/>
          </a:p>
        </p:txBody>
      </p:sp>
      <p:sp>
        <p:nvSpPr>
          <p:cNvPr id="5" name="テキスト ボックス 4">
            <a:extLst>
              <a:ext uri="{FF2B5EF4-FFF2-40B4-BE49-F238E27FC236}">
                <a16:creationId xmlns:a16="http://schemas.microsoft.com/office/drawing/2014/main" id="{19AA5699-2274-474E-9ED8-2F32BCC5B4A2}"/>
              </a:ext>
            </a:extLst>
          </p:cNvPr>
          <p:cNvSpPr txBox="1"/>
          <p:nvPr/>
        </p:nvSpPr>
        <p:spPr>
          <a:xfrm>
            <a:off x="145774" y="5134258"/>
            <a:ext cx="8852451" cy="369332"/>
          </a:xfrm>
          <a:prstGeom prst="rect">
            <a:avLst/>
          </a:prstGeom>
          <a:noFill/>
        </p:spPr>
        <p:txBody>
          <a:bodyPr wrap="square" rtlCol="0">
            <a:spAutoFit/>
          </a:bodyPr>
          <a:lstStyle/>
          <a:p>
            <a:r>
              <a:rPr kumimoji="1" lang="ja-JP" altLang="en-US" dirty="0">
                <a:latin typeface="+mj-ea"/>
                <a:ea typeface="+mj-ea"/>
              </a:rPr>
              <a:t>●令和４年３月に白川区が白川集会所（公立）の代替として、民間集会所を新設</a:t>
            </a:r>
          </a:p>
        </p:txBody>
      </p:sp>
      <p:sp>
        <p:nvSpPr>
          <p:cNvPr id="7" name="テキスト ボックス 6">
            <a:extLst>
              <a:ext uri="{FF2B5EF4-FFF2-40B4-BE49-F238E27FC236}">
                <a16:creationId xmlns:a16="http://schemas.microsoft.com/office/drawing/2014/main" id="{B99BDDD1-0CCA-4E27-BC41-FCB45EE2F8CF}"/>
              </a:ext>
            </a:extLst>
          </p:cNvPr>
          <p:cNvSpPr txBox="1"/>
          <p:nvPr/>
        </p:nvSpPr>
        <p:spPr>
          <a:xfrm>
            <a:off x="145772" y="6308207"/>
            <a:ext cx="8507897" cy="369332"/>
          </a:xfrm>
          <a:prstGeom prst="rect">
            <a:avLst/>
          </a:prstGeom>
          <a:noFill/>
        </p:spPr>
        <p:txBody>
          <a:bodyPr wrap="square">
            <a:spAutoFit/>
          </a:bodyPr>
          <a:lstStyle/>
          <a:p>
            <a:r>
              <a:rPr lang="ja-JP" altLang="en-US" dirty="0">
                <a:latin typeface="+mj-ea"/>
                <a:ea typeface="+mj-ea"/>
              </a:rPr>
              <a:t>●宇治市集会所地域移行支援補助金（上限</a:t>
            </a:r>
            <a:r>
              <a:rPr lang="en-US" altLang="ja-JP" dirty="0">
                <a:latin typeface="+mj-ea"/>
                <a:ea typeface="+mj-ea"/>
              </a:rPr>
              <a:t>250</a:t>
            </a:r>
            <a:r>
              <a:rPr lang="ja-JP" altLang="en-US" dirty="0">
                <a:latin typeface="+mj-ea"/>
                <a:ea typeface="+mj-ea"/>
              </a:rPr>
              <a:t>万円）を活用し、外構工事を実施</a:t>
            </a:r>
          </a:p>
        </p:txBody>
      </p:sp>
      <p:sp>
        <p:nvSpPr>
          <p:cNvPr id="10" name="テキスト ボックス 9">
            <a:extLst>
              <a:ext uri="{FF2B5EF4-FFF2-40B4-BE49-F238E27FC236}">
                <a16:creationId xmlns:a16="http://schemas.microsoft.com/office/drawing/2014/main" id="{1551C14A-EC53-4256-8E8F-AADC3448DE46}"/>
              </a:ext>
            </a:extLst>
          </p:cNvPr>
          <p:cNvSpPr txBox="1"/>
          <p:nvPr/>
        </p:nvSpPr>
        <p:spPr>
          <a:xfrm>
            <a:off x="7270855" y="4320235"/>
            <a:ext cx="1569660" cy="461665"/>
          </a:xfrm>
          <a:prstGeom prst="rect">
            <a:avLst/>
          </a:prstGeom>
          <a:noFill/>
        </p:spPr>
        <p:txBody>
          <a:bodyPr wrap="none" rtlCol="0">
            <a:spAutoFit/>
          </a:bodyPr>
          <a:lstStyle/>
          <a:p>
            <a:r>
              <a:rPr kumimoji="1" lang="ja-JP" altLang="en-US" sz="1200" dirty="0">
                <a:latin typeface="+mj-ea"/>
                <a:ea typeface="+mj-ea"/>
              </a:rPr>
              <a:t>（写真）</a:t>
            </a:r>
            <a:endParaRPr kumimoji="1" lang="en-US" altLang="ja-JP" sz="1200" dirty="0">
              <a:latin typeface="+mj-ea"/>
              <a:ea typeface="+mj-ea"/>
            </a:endParaRPr>
          </a:p>
          <a:p>
            <a:r>
              <a:rPr kumimoji="1" lang="ja-JP" altLang="en-US" sz="1200" dirty="0">
                <a:latin typeface="+mj-ea"/>
                <a:ea typeface="+mj-ea"/>
              </a:rPr>
              <a:t>　新集会所の竣工式</a:t>
            </a:r>
          </a:p>
        </p:txBody>
      </p:sp>
      <p:pic>
        <p:nvPicPr>
          <p:cNvPr id="12" name="図 11">
            <a:extLst>
              <a:ext uri="{FF2B5EF4-FFF2-40B4-BE49-F238E27FC236}">
                <a16:creationId xmlns:a16="http://schemas.microsoft.com/office/drawing/2014/main" id="{62F65C36-FAFA-4C57-9EE0-C20006F15C72}"/>
              </a:ext>
            </a:extLst>
          </p:cNvPr>
          <p:cNvPicPr>
            <a:picLocks noChangeAspect="1"/>
          </p:cNvPicPr>
          <p:nvPr/>
        </p:nvPicPr>
        <p:blipFill rotWithShape="1">
          <a:blip r:embed="rId2">
            <a:extLst>
              <a:ext uri="{28A0092B-C50C-407E-A947-70E740481C1C}">
                <a14:useLocalDpi xmlns:a14="http://schemas.microsoft.com/office/drawing/2010/main" val="0"/>
              </a:ext>
            </a:extLst>
          </a:blip>
          <a:srcRect b="6364"/>
          <a:stretch/>
        </p:blipFill>
        <p:spPr>
          <a:xfrm>
            <a:off x="1873140" y="1100303"/>
            <a:ext cx="5397715" cy="3790904"/>
          </a:xfrm>
          <a:prstGeom prst="rect">
            <a:avLst/>
          </a:prstGeom>
        </p:spPr>
      </p:pic>
      <p:sp>
        <p:nvSpPr>
          <p:cNvPr id="13" name="テキスト ボックス 12">
            <a:extLst>
              <a:ext uri="{FF2B5EF4-FFF2-40B4-BE49-F238E27FC236}">
                <a16:creationId xmlns:a16="http://schemas.microsoft.com/office/drawing/2014/main" id="{DBE11BE1-E91D-4231-8C33-C39EFDE923F2}"/>
              </a:ext>
            </a:extLst>
          </p:cNvPr>
          <p:cNvSpPr txBox="1"/>
          <p:nvPr/>
        </p:nvSpPr>
        <p:spPr>
          <a:xfrm>
            <a:off x="145773" y="5582733"/>
            <a:ext cx="8369576" cy="646331"/>
          </a:xfrm>
          <a:prstGeom prst="rect">
            <a:avLst/>
          </a:prstGeom>
          <a:noFill/>
        </p:spPr>
        <p:txBody>
          <a:bodyPr wrap="square">
            <a:spAutoFit/>
          </a:bodyPr>
          <a:lstStyle/>
          <a:p>
            <a:r>
              <a:rPr lang="ja-JP" altLang="en-US" dirty="0">
                <a:latin typeface="+mj-ea"/>
                <a:ea typeface="+mj-ea"/>
              </a:rPr>
              <a:t>●コミュニティセンター助成</a:t>
            </a:r>
            <a:r>
              <a:rPr lang="en-US" altLang="ja-JP" dirty="0">
                <a:latin typeface="メイリオ" panose="020B0604030504040204" pitchFamily="50" charset="-128"/>
                <a:ea typeface="メイリオ" panose="020B0604030504040204" pitchFamily="50" charset="-128"/>
              </a:rPr>
              <a:t>+</a:t>
            </a:r>
            <a:r>
              <a:rPr lang="zh-TW" altLang="en-US" dirty="0">
                <a:latin typeface="メイリオ" panose="020B0604030504040204" pitchFamily="50" charset="-128"/>
                <a:ea typeface="メイリオ" panose="020B0604030504040204" pitchFamily="50" charset="-128"/>
              </a:rPr>
              <a:t>宇治市民間集会所支援補助金</a:t>
            </a:r>
            <a:r>
              <a:rPr lang="ja-JP" altLang="en-US" dirty="0">
                <a:latin typeface="+mj-ea"/>
                <a:ea typeface="+mj-ea"/>
              </a:rPr>
              <a:t>（合計</a:t>
            </a:r>
            <a:r>
              <a:rPr lang="en-US" altLang="ja-JP" dirty="0">
                <a:latin typeface="+mj-ea"/>
                <a:ea typeface="+mj-ea"/>
              </a:rPr>
              <a:t>2,000</a:t>
            </a:r>
            <a:r>
              <a:rPr lang="ja-JP" altLang="en-US" dirty="0">
                <a:latin typeface="+mj-ea"/>
                <a:ea typeface="+mj-ea"/>
              </a:rPr>
              <a:t>万円）</a:t>
            </a:r>
            <a:endParaRPr lang="en-US" altLang="ja-JP" dirty="0">
              <a:latin typeface="+mj-ea"/>
              <a:ea typeface="+mj-ea"/>
            </a:endParaRPr>
          </a:p>
          <a:p>
            <a:r>
              <a:rPr lang="ja-JP" altLang="en-US" dirty="0">
                <a:latin typeface="+mj-ea"/>
                <a:ea typeface="+mj-ea"/>
              </a:rPr>
              <a:t>　を活用し、新築工事を実施</a:t>
            </a:r>
          </a:p>
        </p:txBody>
      </p:sp>
      <p:sp>
        <p:nvSpPr>
          <p:cNvPr id="6" name="スライド番号プレースホルダー 5">
            <a:extLst>
              <a:ext uri="{FF2B5EF4-FFF2-40B4-BE49-F238E27FC236}">
                <a16:creationId xmlns:a16="http://schemas.microsoft.com/office/drawing/2014/main" id="{371A2965-0300-4DA9-A035-D5546D307BD5}"/>
              </a:ext>
            </a:extLst>
          </p:cNvPr>
          <p:cNvSpPr>
            <a:spLocks noGrp="1"/>
          </p:cNvSpPr>
          <p:nvPr>
            <p:ph type="sldNum" sz="quarter" idx="12"/>
          </p:nvPr>
        </p:nvSpPr>
        <p:spPr/>
        <p:txBody>
          <a:bodyPr/>
          <a:lstStyle/>
          <a:p>
            <a:fld id="{53CB00C0-51BA-40F4-A6CD-9BD672424D14}" type="slidenum">
              <a:rPr kumimoji="1" lang="ja-JP" altLang="en-US" smtClean="0"/>
              <a:t>26</a:t>
            </a:fld>
            <a:endParaRPr kumimoji="1" lang="ja-JP" altLang="en-US"/>
          </a:p>
        </p:txBody>
      </p:sp>
    </p:spTree>
    <p:extLst>
      <p:ext uri="{BB962C8B-B14F-4D97-AF65-F5344CB8AC3E}">
        <p14:creationId xmlns:p14="http://schemas.microsoft.com/office/powerpoint/2010/main" val="1915484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0A64C3-4061-494A-93E7-A114A39C626D}"/>
              </a:ext>
            </a:extLst>
          </p:cNvPr>
          <p:cNvSpPr>
            <a:spLocks noGrp="1"/>
          </p:cNvSpPr>
          <p:nvPr>
            <p:ph type="title"/>
          </p:nvPr>
        </p:nvSpPr>
        <p:spPr>
          <a:xfrm>
            <a:off x="628650" y="2766218"/>
            <a:ext cx="7886700" cy="1325563"/>
          </a:xfrm>
        </p:spPr>
        <p:txBody>
          <a:bodyPr>
            <a:normAutofit/>
          </a:bodyPr>
          <a:lstStyle/>
          <a:p>
            <a:pPr marL="0" indent="0">
              <a:buNone/>
            </a:pPr>
            <a:r>
              <a:rPr lang="ja-JP" altLang="en-US" dirty="0">
                <a:latin typeface="+mj-ea"/>
              </a:rPr>
              <a:t>６</a:t>
            </a:r>
            <a:r>
              <a:rPr kumimoji="1" lang="ja-JP" altLang="en-US" sz="3600" dirty="0">
                <a:latin typeface="+mj-ea"/>
                <a:ea typeface="+mj-ea"/>
              </a:rPr>
              <a:t>．認可地縁団体について</a:t>
            </a:r>
          </a:p>
        </p:txBody>
      </p:sp>
      <p:sp>
        <p:nvSpPr>
          <p:cNvPr id="5" name="スライド番号プレースホルダー 4">
            <a:extLst>
              <a:ext uri="{FF2B5EF4-FFF2-40B4-BE49-F238E27FC236}">
                <a16:creationId xmlns:a16="http://schemas.microsoft.com/office/drawing/2014/main" id="{7098A128-1D68-4DC5-AD95-4589042A3D74}"/>
              </a:ext>
            </a:extLst>
          </p:cNvPr>
          <p:cNvSpPr>
            <a:spLocks noGrp="1"/>
          </p:cNvSpPr>
          <p:nvPr>
            <p:ph type="sldNum" sz="quarter" idx="12"/>
          </p:nvPr>
        </p:nvSpPr>
        <p:spPr/>
        <p:txBody>
          <a:bodyPr/>
          <a:lstStyle/>
          <a:p>
            <a:fld id="{53CB00C0-51BA-40F4-A6CD-9BD672424D14}" type="slidenum">
              <a:rPr kumimoji="1" lang="ja-JP" altLang="en-US" smtClean="0"/>
              <a:t>27</a:t>
            </a:fld>
            <a:endParaRPr kumimoji="1" lang="ja-JP" altLang="en-US"/>
          </a:p>
        </p:txBody>
      </p:sp>
    </p:spTree>
    <p:extLst>
      <p:ext uri="{BB962C8B-B14F-4D97-AF65-F5344CB8AC3E}">
        <p14:creationId xmlns:p14="http://schemas.microsoft.com/office/powerpoint/2010/main" val="1596606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4F17A9-00DD-4E03-AAAA-DD174FE5F247}"/>
              </a:ext>
            </a:extLst>
          </p:cNvPr>
          <p:cNvSpPr>
            <a:spLocks noGrp="1"/>
          </p:cNvSpPr>
          <p:nvPr>
            <p:ph type="title"/>
          </p:nvPr>
        </p:nvSpPr>
        <p:spPr>
          <a:xfrm>
            <a:off x="628650" y="508818"/>
            <a:ext cx="7886700" cy="888908"/>
          </a:xfrm>
        </p:spPr>
        <p:txBody>
          <a:bodyPr/>
          <a:lstStyle/>
          <a:p>
            <a:pPr algn="ctr"/>
            <a:r>
              <a:rPr kumimoji="1" lang="ja-JP" altLang="en-US" dirty="0"/>
              <a:t>認可地縁団体とは①</a:t>
            </a:r>
          </a:p>
        </p:txBody>
      </p:sp>
      <p:sp>
        <p:nvSpPr>
          <p:cNvPr id="3" name="コンテンツ プレースホルダー 2">
            <a:extLst>
              <a:ext uri="{FF2B5EF4-FFF2-40B4-BE49-F238E27FC236}">
                <a16:creationId xmlns:a16="http://schemas.microsoft.com/office/drawing/2014/main" id="{85DDCA40-8AE1-49D2-AB9F-A65EB77A5D93}"/>
              </a:ext>
            </a:extLst>
          </p:cNvPr>
          <p:cNvSpPr>
            <a:spLocks noGrp="1"/>
          </p:cNvSpPr>
          <p:nvPr>
            <p:ph idx="1"/>
          </p:nvPr>
        </p:nvSpPr>
        <p:spPr>
          <a:xfrm>
            <a:off x="238539" y="1397726"/>
            <a:ext cx="8719931" cy="5254865"/>
          </a:xfrm>
        </p:spPr>
        <p:txBody>
          <a:bodyPr>
            <a:normAutofit/>
          </a:bodyPr>
          <a:lstStyle/>
          <a:p>
            <a:pPr marL="0" indent="0">
              <a:buNone/>
            </a:pPr>
            <a:r>
              <a:rPr kumimoji="1" lang="ja-JP" altLang="en-US" dirty="0">
                <a:latin typeface="+mj-ea"/>
                <a:ea typeface="+mj-ea"/>
              </a:rPr>
              <a:t>１．制度の概要</a:t>
            </a:r>
          </a:p>
          <a:p>
            <a:pPr marL="0" indent="0">
              <a:buNone/>
            </a:pPr>
            <a:r>
              <a:rPr kumimoji="1" lang="ja-JP" altLang="en-US" dirty="0">
                <a:latin typeface="+mj-ea"/>
                <a:ea typeface="+mj-ea"/>
              </a:rPr>
              <a:t>町内会等の地縁による団体が、市町村長の認可を得ることに</a:t>
            </a:r>
            <a:r>
              <a:rPr lang="ja-JP" altLang="en-US" dirty="0">
                <a:latin typeface="+mj-ea"/>
                <a:ea typeface="+mj-ea"/>
              </a:rPr>
              <a:t>より、</a:t>
            </a:r>
            <a:r>
              <a:rPr lang="ja-JP" altLang="en-US" u="sng" dirty="0">
                <a:latin typeface="+mj-ea"/>
                <a:ea typeface="+mj-ea"/>
              </a:rPr>
              <a:t>法人格を有した認可</a:t>
            </a:r>
            <a:r>
              <a:rPr kumimoji="1" lang="ja-JP" altLang="en-US" u="sng" dirty="0">
                <a:latin typeface="+mj-ea"/>
                <a:ea typeface="+mj-ea"/>
              </a:rPr>
              <a:t>地縁団体</a:t>
            </a:r>
            <a:r>
              <a:rPr kumimoji="1" lang="ja-JP" altLang="en-US" dirty="0">
                <a:latin typeface="+mj-ea"/>
                <a:ea typeface="+mj-ea"/>
              </a:rPr>
              <a:t>となり、　土地、集会施設等の不動産を団体名義で登記できる。　また、団体の活動に資する財産を団体名義で所有、　借用できる。</a:t>
            </a:r>
          </a:p>
          <a:p>
            <a:pPr marL="0" indent="0">
              <a:buNone/>
            </a:pPr>
            <a:r>
              <a:rPr kumimoji="1" lang="ja-JP" altLang="en-US" dirty="0">
                <a:latin typeface="+mj-ea"/>
                <a:ea typeface="+mj-ea"/>
              </a:rPr>
              <a:t>２．認可状況</a:t>
            </a:r>
            <a:endParaRPr kumimoji="1" lang="en-US" altLang="ja-JP" dirty="0">
              <a:latin typeface="+mj-ea"/>
              <a:ea typeface="+mj-ea"/>
            </a:endParaRPr>
          </a:p>
          <a:p>
            <a:pPr marL="0" indent="0">
              <a:lnSpc>
                <a:spcPts val="2500"/>
              </a:lnSpc>
              <a:buNone/>
            </a:pPr>
            <a:r>
              <a:rPr kumimoji="1" lang="ja-JP" altLang="en-US" dirty="0">
                <a:latin typeface="+mj-ea"/>
                <a:ea typeface="+mj-ea"/>
              </a:rPr>
              <a:t>●全国の団体数：</a:t>
            </a:r>
            <a:r>
              <a:rPr kumimoji="1" lang="en-US" altLang="ja-JP" dirty="0">
                <a:latin typeface="+mj-ea"/>
                <a:ea typeface="+mj-ea"/>
              </a:rPr>
              <a:t>56,078</a:t>
            </a:r>
            <a:r>
              <a:rPr kumimoji="1" lang="ja-JP" altLang="en-US" dirty="0">
                <a:latin typeface="+mj-ea"/>
                <a:ea typeface="+mj-ea"/>
              </a:rPr>
              <a:t>団体（</a:t>
            </a:r>
            <a:r>
              <a:rPr kumimoji="1" lang="en-US" altLang="ja-JP" dirty="0">
                <a:latin typeface="+mj-ea"/>
                <a:ea typeface="+mj-ea"/>
              </a:rPr>
              <a:t>R5.4.1</a:t>
            </a:r>
            <a:r>
              <a:rPr lang="ja-JP" altLang="en-US" dirty="0">
                <a:latin typeface="+mj-ea"/>
                <a:ea typeface="+mj-ea"/>
              </a:rPr>
              <a:t> 現在）</a:t>
            </a:r>
            <a:endParaRPr kumimoji="1" lang="en-US" altLang="ja-JP" dirty="0">
              <a:latin typeface="+mj-ea"/>
              <a:ea typeface="+mj-ea"/>
            </a:endParaRPr>
          </a:p>
          <a:p>
            <a:pPr marL="0" indent="0">
              <a:lnSpc>
                <a:spcPts val="2500"/>
              </a:lnSpc>
              <a:buNone/>
            </a:pPr>
            <a:r>
              <a:rPr kumimoji="1" lang="ja-JP" altLang="en-US" dirty="0">
                <a:latin typeface="+mj-ea"/>
                <a:ea typeface="+mj-ea"/>
              </a:rPr>
              <a:t>　（全国の市町村の</a:t>
            </a:r>
            <a:r>
              <a:rPr kumimoji="1" lang="en-US" altLang="ja-JP" dirty="0">
                <a:latin typeface="+mj-ea"/>
                <a:ea typeface="+mj-ea"/>
              </a:rPr>
              <a:t>85</a:t>
            </a:r>
            <a:r>
              <a:rPr kumimoji="1" lang="ja-JP" altLang="en-US" dirty="0">
                <a:latin typeface="+mj-ea"/>
                <a:ea typeface="+mj-ea"/>
              </a:rPr>
              <a:t>％に所在）</a:t>
            </a:r>
            <a:endParaRPr kumimoji="1" lang="en-US" altLang="ja-JP" dirty="0">
              <a:latin typeface="+mj-ea"/>
              <a:ea typeface="+mj-ea"/>
            </a:endParaRPr>
          </a:p>
          <a:p>
            <a:pPr marL="0" indent="0">
              <a:lnSpc>
                <a:spcPts val="2500"/>
              </a:lnSpc>
              <a:buNone/>
            </a:pPr>
            <a:r>
              <a:rPr lang="ja-JP" altLang="en-US" dirty="0">
                <a:latin typeface="+mj-ea"/>
                <a:ea typeface="+mj-ea"/>
              </a:rPr>
              <a:t>●宇治市の団体数：</a:t>
            </a:r>
            <a:r>
              <a:rPr lang="en-US" altLang="ja-JP" dirty="0">
                <a:latin typeface="+mj-ea"/>
                <a:ea typeface="+mj-ea"/>
              </a:rPr>
              <a:t>16</a:t>
            </a:r>
            <a:r>
              <a:rPr lang="ja-JP" altLang="en-US" dirty="0">
                <a:latin typeface="+mj-ea"/>
                <a:ea typeface="+mj-ea"/>
              </a:rPr>
              <a:t>団体</a:t>
            </a:r>
            <a:r>
              <a:rPr kumimoji="1" lang="ja-JP" altLang="en-US" dirty="0">
                <a:latin typeface="+mj-ea"/>
                <a:ea typeface="+mj-ea"/>
              </a:rPr>
              <a:t>（</a:t>
            </a:r>
            <a:r>
              <a:rPr kumimoji="1" lang="en-US" altLang="ja-JP" dirty="0">
                <a:latin typeface="+mj-ea"/>
                <a:ea typeface="+mj-ea"/>
              </a:rPr>
              <a:t>R7.11.1</a:t>
            </a:r>
            <a:r>
              <a:rPr lang="ja-JP" altLang="en-US" dirty="0">
                <a:latin typeface="+mj-ea"/>
                <a:ea typeface="+mj-ea"/>
              </a:rPr>
              <a:t> 現在）</a:t>
            </a:r>
            <a:endParaRPr lang="en-US" altLang="ja-JP" dirty="0">
              <a:latin typeface="+mj-ea"/>
              <a:ea typeface="+mj-ea"/>
            </a:endParaRPr>
          </a:p>
          <a:p>
            <a:pPr marL="0" indent="0">
              <a:lnSpc>
                <a:spcPts val="2500"/>
              </a:lnSpc>
              <a:buNone/>
            </a:pPr>
            <a:r>
              <a:rPr kumimoji="1" lang="ja-JP" altLang="en-US" dirty="0">
                <a:latin typeface="+mj-ea"/>
                <a:ea typeface="+mj-ea"/>
              </a:rPr>
              <a:t>　→ 土地や建物を団体名義で所有</a:t>
            </a:r>
            <a:endParaRPr kumimoji="1" lang="en-US" altLang="ja-JP" dirty="0">
              <a:latin typeface="+mj-ea"/>
              <a:ea typeface="+mj-ea"/>
            </a:endParaRPr>
          </a:p>
          <a:p>
            <a:pPr marL="0" indent="0">
              <a:buNone/>
            </a:pPr>
            <a:endParaRPr kumimoji="1" lang="ja-JP" altLang="en-US" dirty="0">
              <a:latin typeface="+mj-ea"/>
              <a:ea typeface="+mj-ea"/>
            </a:endParaRPr>
          </a:p>
        </p:txBody>
      </p:sp>
      <p:sp>
        <p:nvSpPr>
          <p:cNvPr id="6" name="スライド番号プレースホルダー 5">
            <a:extLst>
              <a:ext uri="{FF2B5EF4-FFF2-40B4-BE49-F238E27FC236}">
                <a16:creationId xmlns:a16="http://schemas.microsoft.com/office/drawing/2014/main" id="{A896B9DD-5B97-46C7-B60F-4D4111CDC634}"/>
              </a:ext>
            </a:extLst>
          </p:cNvPr>
          <p:cNvSpPr>
            <a:spLocks noGrp="1"/>
          </p:cNvSpPr>
          <p:nvPr>
            <p:ph type="sldNum" sz="quarter" idx="12"/>
          </p:nvPr>
        </p:nvSpPr>
        <p:spPr/>
        <p:txBody>
          <a:bodyPr/>
          <a:lstStyle/>
          <a:p>
            <a:fld id="{53CB00C0-51BA-40F4-A6CD-9BD672424D14}" type="slidenum">
              <a:rPr kumimoji="1" lang="ja-JP" altLang="en-US" smtClean="0"/>
              <a:t>28</a:t>
            </a:fld>
            <a:endParaRPr kumimoji="1" lang="ja-JP" altLang="en-US"/>
          </a:p>
        </p:txBody>
      </p:sp>
    </p:spTree>
    <p:extLst>
      <p:ext uri="{BB962C8B-B14F-4D97-AF65-F5344CB8AC3E}">
        <p14:creationId xmlns:p14="http://schemas.microsoft.com/office/powerpoint/2010/main" val="4150468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A95826-BB0A-4AB6-B353-99E1C26CDA4C}"/>
              </a:ext>
            </a:extLst>
          </p:cNvPr>
          <p:cNvSpPr>
            <a:spLocks noGrp="1"/>
          </p:cNvSpPr>
          <p:nvPr>
            <p:ph type="title"/>
          </p:nvPr>
        </p:nvSpPr>
        <p:spPr>
          <a:xfrm>
            <a:off x="628650" y="416691"/>
            <a:ext cx="7886700" cy="888908"/>
          </a:xfrm>
        </p:spPr>
        <p:txBody>
          <a:bodyPr/>
          <a:lstStyle/>
          <a:p>
            <a:pPr algn="ctr"/>
            <a:r>
              <a:rPr kumimoji="1" lang="ja-JP" altLang="en-US" dirty="0"/>
              <a:t>認可地縁団体とは②</a:t>
            </a:r>
          </a:p>
        </p:txBody>
      </p:sp>
      <p:sp>
        <p:nvSpPr>
          <p:cNvPr id="3" name="コンテンツ プレースホルダー 2">
            <a:extLst>
              <a:ext uri="{FF2B5EF4-FFF2-40B4-BE49-F238E27FC236}">
                <a16:creationId xmlns:a16="http://schemas.microsoft.com/office/drawing/2014/main" id="{C4709033-4F5E-487C-ABE8-18C05236E56E}"/>
              </a:ext>
            </a:extLst>
          </p:cNvPr>
          <p:cNvSpPr>
            <a:spLocks noGrp="1"/>
          </p:cNvSpPr>
          <p:nvPr>
            <p:ph idx="1"/>
          </p:nvPr>
        </p:nvSpPr>
        <p:spPr>
          <a:xfrm>
            <a:off x="482877" y="1713638"/>
            <a:ext cx="3837332" cy="3577610"/>
          </a:xfrm>
          <a:ln>
            <a:solidFill>
              <a:schemeClr val="accent6">
                <a:lumMod val="75000"/>
              </a:schemeClr>
            </a:solidFill>
          </a:ln>
        </p:spPr>
        <p:txBody>
          <a:bodyPr>
            <a:normAutofit/>
          </a:bodyPr>
          <a:lstStyle/>
          <a:p>
            <a:pPr marL="0" indent="0">
              <a:spcBef>
                <a:spcPts val="0"/>
              </a:spcBef>
              <a:buNone/>
            </a:pPr>
            <a:endParaRPr kumimoji="1" lang="en-US" altLang="ja-JP" dirty="0">
              <a:latin typeface="+mj-ea"/>
              <a:ea typeface="+mj-ea"/>
            </a:endParaRPr>
          </a:p>
          <a:p>
            <a:pPr marL="0" indent="0">
              <a:spcBef>
                <a:spcPts val="0"/>
              </a:spcBef>
              <a:buNone/>
            </a:pPr>
            <a:r>
              <a:rPr kumimoji="1" lang="ja-JP" altLang="en-US" dirty="0">
                <a:latin typeface="+mj-ea"/>
                <a:ea typeface="+mj-ea"/>
              </a:rPr>
              <a:t>・権利能力のない</a:t>
            </a:r>
            <a:endParaRPr kumimoji="1" lang="en-US" altLang="ja-JP" dirty="0">
              <a:latin typeface="+mj-ea"/>
              <a:ea typeface="+mj-ea"/>
            </a:endParaRPr>
          </a:p>
          <a:p>
            <a:pPr marL="0" indent="0">
              <a:spcBef>
                <a:spcPts val="0"/>
              </a:spcBef>
              <a:buNone/>
            </a:pPr>
            <a:r>
              <a:rPr lang="ja-JP" altLang="en-US" dirty="0">
                <a:latin typeface="+mj-ea"/>
                <a:ea typeface="+mj-ea"/>
              </a:rPr>
              <a:t>　</a:t>
            </a:r>
            <a:r>
              <a:rPr kumimoji="1" lang="ja-JP" altLang="en-US" dirty="0">
                <a:latin typeface="+mj-ea"/>
                <a:ea typeface="+mj-ea"/>
              </a:rPr>
              <a:t>任意団体</a:t>
            </a:r>
            <a:endParaRPr kumimoji="1" lang="en-US" altLang="ja-JP" dirty="0">
              <a:latin typeface="+mj-ea"/>
              <a:ea typeface="+mj-ea"/>
            </a:endParaRPr>
          </a:p>
          <a:p>
            <a:pPr marL="0" indent="0">
              <a:spcBef>
                <a:spcPts val="0"/>
              </a:spcBef>
              <a:buNone/>
            </a:pPr>
            <a:endParaRPr lang="en-US" altLang="ja-JP" dirty="0">
              <a:latin typeface="+mj-ea"/>
              <a:ea typeface="+mj-ea"/>
            </a:endParaRPr>
          </a:p>
          <a:p>
            <a:pPr marL="0" indent="0">
              <a:spcBef>
                <a:spcPts val="0"/>
              </a:spcBef>
              <a:buNone/>
            </a:pPr>
            <a:r>
              <a:rPr kumimoji="1" lang="ja-JP" altLang="en-US" dirty="0">
                <a:latin typeface="+mj-ea"/>
                <a:ea typeface="+mj-ea"/>
              </a:rPr>
              <a:t>・団体名義で不動産</a:t>
            </a:r>
            <a:endParaRPr kumimoji="1" lang="en-US" altLang="ja-JP" dirty="0">
              <a:latin typeface="+mj-ea"/>
              <a:ea typeface="+mj-ea"/>
            </a:endParaRPr>
          </a:p>
          <a:p>
            <a:pPr marL="0" indent="0">
              <a:spcBef>
                <a:spcPts val="0"/>
              </a:spcBef>
              <a:buNone/>
            </a:pPr>
            <a:r>
              <a:rPr lang="ja-JP" altLang="en-US" dirty="0">
                <a:latin typeface="+mj-ea"/>
                <a:ea typeface="+mj-ea"/>
              </a:rPr>
              <a:t>　</a:t>
            </a:r>
            <a:r>
              <a:rPr kumimoji="1" lang="ja-JP" altLang="en-US" dirty="0">
                <a:latin typeface="+mj-ea"/>
                <a:ea typeface="+mj-ea"/>
              </a:rPr>
              <a:t>登記ができない</a:t>
            </a:r>
            <a:endParaRPr kumimoji="1" lang="en-US" altLang="ja-JP" dirty="0">
              <a:latin typeface="+mj-ea"/>
              <a:ea typeface="+mj-ea"/>
            </a:endParaRPr>
          </a:p>
          <a:p>
            <a:pPr marL="0" indent="0">
              <a:spcBef>
                <a:spcPts val="0"/>
              </a:spcBef>
              <a:buNone/>
            </a:pPr>
            <a:endParaRPr lang="en-US" altLang="ja-JP" dirty="0">
              <a:latin typeface="+mj-ea"/>
              <a:ea typeface="+mj-ea"/>
            </a:endParaRPr>
          </a:p>
          <a:p>
            <a:pPr marL="0" indent="0">
              <a:spcBef>
                <a:spcPts val="0"/>
              </a:spcBef>
              <a:buNone/>
            </a:pPr>
            <a:r>
              <a:rPr kumimoji="1" lang="ja-JP" altLang="en-US" dirty="0">
                <a:latin typeface="+mj-ea"/>
                <a:ea typeface="+mj-ea"/>
              </a:rPr>
              <a:t>・団体設立の要件</a:t>
            </a:r>
            <a:endParaRPr kumimoji="1" lang="en-US" altLang="ja-JP" dirty="0">
              <a:latin typeface="+mj-ea"/>
              <a:ea typeface="+mj-ea"/>
            </a:endParaRPr>
          </a:p>
          <a:p>
            <a:pPr marL="0" indent="0">
              <a:spcBef>
                <a:spcPts val="0"/>
              </a:spcBef>
              <a:buNone/>
            </a:pPr>
            <a:r>
              <a:rPr lang="ja-JP" altLang="en-US" dirty="0">
                <a:latin typeface="+mj-ea"/>
                <a:ea typeface="+mj-ea"/>
              </a:rPr>
              <a:t>　</a:t>
            </a:r>
            <a:r>
              <a:rPr kumimoji="1" lang="ja-JP" altLang="en-US" dirty="0">
                <a:latin typeface="+mj-ea"/>
                <a:ea typeface="+mj-ea"/>
              </a:rPr>
              <a:t>特になし</a:t>
            </a:r>
          </a:p>
        </p:txBody>
      </p:sp>
      <p:sp>
        <p:nvSpPr>
          <p:cNvPr id="4" name="正方形/長方形 3">
            <a:extLst>
              <a:ext uri="{FF2B5EF4-FFF2-40B4-BE49-F238E27FC236}">
                <a16:creationId xmlns:a16="http://schemas.microsoft.com/office/drawing/2014/main" id="{51845145-E990-4ECC-958A-C976ABA4090D}"/>
              </a:ext>
            </a:extLst>
          </p:cNvPr>
          <p:cNvSpPr/>
          <p:nvPr/>
        </p:nvSpPr>
        <p:spPr>
          <a:xfrm>
            <a:off x="482875" y="1152939"/>
            <a:ext cx="3837333" cy="560697"/>
          </a:xfrm>
          <a:prstGeom prst="rect">
            <a:avLst/>
          </a:prstGeom>
          <a:solidFill>
            <a:schemeClr val="accent6">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dist"/>
            <a:r>
              <a:rPr lang="ja-JP" altLang="en-US" sz="2400" b="1" kern="100" dirty="0">
                <a:effectLst/>
                <a:latin typeface="+mj-ea"/>
                <a:ea typeface="+mj-ea"/>
                <a:cs typeface="Times New Roman" panose="02020603050405020304" pitchFamily="18" charset="0"/>
              </a:rPr>
              <a:t>一般的な町内会・自治会</a:t>
            </a:r>
          </a:p>
        </p:txBody>
      </p:sp>
      <p:sp>
        <p:nvSpPr>
          <p:cNvPr id="9" name="コンテンツ プレースホルダー 2">
            <a:extLst>
              <a:ext uri="{FF2B5EF4-FFF2-40B4-BE49-F238E27FC236}">
                <a16:creationId xmlns:a16="http://schemas.microsoft.com/office/drawing/2014/main" id="{C40E9529-1171-4AC8-853F-877A022346BA}"/>
              </a:ext>
            </a:extLst>
          </p:cNvPr>
          <p:cNvSpPr txBox="1">
            <a:spLocks/>
          </p:cNvSpPr>
          <p:nvPr/>
        </p:nvSpPr>
        <p:spPr>
          <a:xfrm>
            <a:off x="4850298" y="1713635"/>
            <a:ext cx="3837332" cy="3577611"/>
          </a:xfrm>
          <a:prstGeom prst="rect">
            <a:avLst/>
          </a:prstGeom>
          <a:ln>
            <a:solidFill>
              <a:schemeClr val="accent6">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altLang="ja-JP" dirty="0">
              <a:latin typeface="+mj-ea"/>
              <a:ea typeface="+mj-ea"/>
            </a:endParaRPr>
          </a:p>
          <a:p>
            <a:pPr marL="0" indent="0">
              <a:spcBef>
                <a:spcPts val="0"/>
              </a:spcBef>
              <a:buFont typeface="Arial" panose="020B0604020202020204" pitchFamily="34" charset="0"/>
              <a:buNone/>
            </a:pPr>
            <a:r>
              <a:rPr lang="ja-JP" altLang="en-US" dirty="0">
                <a:latin typeface="+mj-ea"/>
                <a:ea typeface="+mj-ea"/>
              </a:rPr>
              <a:t>・法律上の権利義務</a:t>
            </a:r>
            <a:endParaRPr lang="en-US" altLang="ja-JP" dirty="0">
              <a:latin typeface="+mj-ea"/>
              <a:ea typeface="+mj-ea"/>
            </a:endParaRPr>
          </a:p>
          <a:p>
            <a:pPr marL="0" indent="0">
              <a:spcBef>
                <a:spcPts val="0"/>
              </a:spcBef>
              <a:buFont typeface="Arial" panose="020B0604020202020204" pitchFamily="34" charset="0"/>
              <a:buNone/>
            </a:pPr>
            <a:r>
              <a:rPr lang="ja-JP" altLang="en-US" dirty="0">
                <a:latin typeface="+mj-ea"/>
                <a:ea typeface="+mj-ea"/>
              </a:rPr>
              <a:t>　を有した団体</a:t>
            </a:r>
            <a:endParaRPr lang="en-US" altLang="ja-JP" dirty="0">
              <a:latin typeface="+mj-ea"/>
              <a:ea typeface="+mj-ea"/>
            </a:endParaRPr>
          </a:p>
          <a:p>
            <a:pPr marL="0" indent="0">
              <a:spcBef>
                <a:spcPts val="0"/>
              </a:spcBef>
              <a:buFont typeface="Arial" panose="020B0604020202020204" pitchFamily="34" charset="0"/>
              <a:buNone/>
            </a:pPr>
            <a:endParaRPr lang="en-US" altLang="ja-JP" dirty="0">
              <a:latin typeface="+mj-ea"/>
              <a:ea typeface="+mj-ea"/>
            </a:endParaRPr>
          </a:p>
          <a:p>
            <a:pPr marL="0" indent="0">
              <a:spcBef>
                <a:spcPts val="0"/>
              </a:spcBef>
              <a:buFont typeface="Arial" panose="020B0604020202020204" pitchFamily="34" charset="0"/>
              <a:buNone/>
            </a:pPr>
            <a:r>
              <a:rPr lang="ja-JP" altLang="en-US" dirty="0">
                <a:latin typeface="+mj-ea"/>
                <a:ea typeface="+mj-ea"/>
              </a:rPr>
              <a:t>・団体名義で不動産</a:t>
            </a:r>
            <a:endParaRPr lang="en-US" altLang="ja-JP" dirty="0">
              <a:latin typeface="+mj-ea"/>
              <a:ea typeface="+mj-ea"/>
            </a:endParaRPr>
          </a:p>
          <a:p>
            <a:pPr marL="0" indent="0">
              <a:spcBef>
                <a:spcPts val="0"/>
              </a:spcBef>
              <a:buFont typeface="Arial" panose="020B0604020202020204" pitchFamily="34" charset="0"/>
              <a:buNone/>
            </a:pPr>
            <a:r>
              <a:rPr lang="ja-JP" altLang="en-US" dirty="0">
                <a:latin typeface="+mj-ea"/>
                <a:ea typeface="+mj-ea"/>
              </a:rPr>
              <a:t>　登記ができる</a:t>
            </a:r>
            <a:endParaRPr lang="en-US" altLang="ja-JP" dirty="0">
              <a:latin typeface="+mj-ea"/>
              <a:ea typeface="+mj-ea"/>
            </a:endParaRPr>
          </a:p>
          <a:p>
            <a:pPr marL="0" indent="0">
              <a:spcBef>
                <a:spcPts val="0"/>
              </a:spcBef>
              <a:buFont typeface="Arial" panose="020B0604020202020204" pitchFamily="34" charset="0"/>
              <a:buNone/>
            </a:pPr>
            <a:endParaRPr lang="en-US" altLang="ja-JP" dirty="0">
              <a:latin typeface="+mj-ea"/>
              <a:ea typeface="+mj-ea"/>
            </a:endParaRPr>
          </a:p>
          <a:p>
            <a:pPr marL="0" indent="0">
              <a:spcBef>
                <a:spcPts val="0"/>
              </a:spcBef>
              <a:buFont typeface="Arial" panose="020B0604020202020204" pitchFamily="34" charset="0"/>
              <a:buNone/>
            </a:pPr>
            <a:r>
              <a:rPr lang="ja-JP" altLang="en-US" dirty="0">
                <a:latin typeface="+mj-ea"/>
                <a:ea typeface="+mj-ea"/>
              </a:rPr>
              <a:t>・認可要件が法律で</a:t>
            </a:r>
            <a:endParaRPr lang="en-US" altLang="ja-JP" dirty="0">
              <a:latin typeface="+mj-ea"/>
              <a:ea typeface="+mj-ea"/>
            </a:endParaRPr>
          </a:p>
          <a:p>
            <a:pPr marL="0" indent="0">
              <a:spcBef>
                <a:spcPts val="0"/>
              </a:spcBef>
              <a:buFont typeface="Arial" panose="020B0604020202020204" pitchFamily="34" charset="0"/>
              <a:buNone/>
            </a:pPr>
            <a:r>
              <a:rPr lang="ja-JP" altLang="en-US" dirty="0">
                <a:latin typeface="+mj-ea"/>
                <a:ea typeface="+mj-ea"/>
              </a:rPr>
              <a:t>　規定されている</a:t>
            </a:r>
            <a:endParaRPr lang="en-US" altLang="ja-JP" dirty="0">
              <a:latin typeface="+mj-ea"/>
              <a:ea typeface="+mj-ea"/>
            </a:endParaRPr>
          </a:p>
          <a:p>
            <a:pPr marL="0" indent="0">
              <a:spcBef>
                <a:spcPts val="0"/>
              </a:spcBef>
              <a:buFont typeface="Arial" panose="020B0604020202020204" pitchFamily="34" charset="0"/>
              <a:buNone/>
            </a:pPr>
            <a:endParaRPr lang="ja-JP" altLang="en-US" dirty="0">
              <a:latin typeface="+mj-ea"/>
              <a:ea typeface="+mj-ea"/>
            </a:endParaRPr>
          </a:p>
        </p:txBody>
      </p:sp>
      <p:sp>
        <p:nvSpPr>
          <p:cNvPr id="10" name="正方形/長方形 9">
            <a:extLst>
              <a:ext uri="{FF2B5EF4-FFF2-40B4-BE49-F238E27FC236}">
                <a16:creationId xmlns:a16="http://schemas.microsoft.com/office/drawing/2014/main" id="{4F7ED29B-3CC7-45F9-A644-EDFB903FC6D3}"/>
              </a:ext>
            </a:extLst>
          </p:cNvPr>
          <p:cNvSpPr/>
          <p:nvPr/>
        </p:nvSpPr>
        <p:spPr>
          <a:xfrm>
            <a:off x="4850297" y="1152938"/>
            <a:ext cx="3837333" cy="560697"/>
          </a:xfrm>
          <a:prstGeom prst="rect">
            <a:avLst/>
          </a:prstGeom>
          <a:solidFill>
            <a:schemeClr val="accent6">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dist"/>
            <a:r>
              <a:rPr lang="ja-JP" altLang="en-US" sz="2400" b="1" kern="100" dirty="0">
                <a:latin typeface="+mj-ea"/>
                <a:ea typeface="+mj-ea"/>
                <a:cs typeface="Times New Roman" panose="02020603050405020304" pitchFamily="18" charset="0"/>
              </a:rPr>
              <a:t>認可地縁団体</a:t>
            </a:r>
            <a:endParaRPr lang="ja-JP" altLang="en-US" sz="2400" b="1" kern="100" dirty="0">
              <a:effectLst/>
              <a:latin typeface="+mj-ea"/>
              <a:ea typeface="+mj-ea"/>
              <a:cs typeface="Times New Roman" panose="02020603050405020304" pitchFamily="18" charset="0"/>
            </a:endParaRPr>
          </a:p>
        </p:txBody>
      </p:sp>
      <p:sp>
        <p:nvSpPr>
          <p:cNvPr id="11" name="矢印: 左右 10">
            <a:extLst>
              <a:ext uri="{FF2B5EF4-FFF2-40B4-BE49-F238E27FC236}">
                <a16:creationId xmlns:a16="http://schemas.microsoft.com/office/drawing/2014/main" id="{ED174CBF-0FA9-4E21-8924-5326CC07380D}"/>
              </a:ext>
            </a:extLst>
          </p:cNvPr>
          <p:cNvSpPr/>
          <p:nvPr/>
        </p:nvSpPr>
        <p:spPr>
          <a:xfrm>
            <a:off x="4027006" y="2375986"/>
            <a:ext cx="1116495" cy="888907"/>
          </a:xfrm>
          <a:prstGeom prst="leftRightArrow">
            <a:avLst>
              <a:gd name="adj1" fmla="val 50000"/>
              <a:gd name="adj2" fmla="val 3956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右 11">
            <a:extLst>
              <a:ext uri="{FF2B5EF4-FFF2-40B4-BE49-F238E27FC236}">
                <a16:creationId xmlns:a16="http://schemas.microsoft.com/office/drawing/2014/main" id="{04A344A8-ABFC-4F58-AB1D-D7893FEDB048}"/>
              </a:ext>
            </a:extLst>
          </p:cNvPr>
          <p:cNvSpPr/>
          <p:nvPr/>
        </p:nvSpPr>
        <p:spPr>
          <a:xfrm>
            <a:off x="739526" y="5516181"/>
            <a:ext cx="763654" cy="643388"/>
          </a:xfrm>
          <a:prstGeom prst="rightArrow">
            <a:avLst>
              <a:gd name="adj1" fmla="val 50000"/>
              <a:gd name="adj2" fmla="val 6749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23E644AA-B006-4A4F-AB75-8BF0580D665C}"/>
              </a:ext>
            </a:extLst>
          </p:cNvPr>
          <p:cNvSpPr txBox="1"/>
          <p:nvPr/>
        </p:nvSpPr>
        <p:spPr>
          <a:xfrm>
            <a:off x="1503180" y="5405667"/>
            <a:ext cx="7640820" cy="892552"/>
          </a:xfrm>
          <a:prstGeom prst="rect">
            <a:avLst/>
          </a:prstGeom>
          <a:noFill/>
        </p:spPr>
        <p:txBody>
          <a:bodyPr wrap="square">
            <a:spAutoFit/>
          </a:bodyPr>
          <a:lstStyle/>
          <a:p>
            <a:r>
              <a:rPr lang="ja-JP" altLang="en-US" sz="2600" dirty="0">
                <a:latin typeface="+mj-ea"/>
                <a:ea typeface="+mj-ea"/>
              </a:rPr>
              <a:t>団体で集会所を所有するためには認可地縁団体の</a:t>
            </a:r>
            <a:endParaRPr lang="en-US" altLang="ja-JP" sz="2600" dirty="0">
              <a:latin typeface="+mj-ea"/>
              <a:ea typeface="+mj-ea"/>
            </a:endParaRPr>
          </a:p>
          <a:p>
            <a:r>
              <a:rPr lang="ja-JP" altLang="en-US" sz="2600" dirty="0">
                <a:latin typeface="+mj-ea"/>
                <a:ea typeface="+mj-ea"/>
              </a:rPr>
              <a:t>認可を受けるが必要ある</a:t>
            </a:r>
          </a:p>
        </p:txBody>
      </p:sp>
      <p:sp>
        <p:nvSpPr>
          <p:cNvPr id="7" name="スライド番号プレースホルダー 6">
            <a:extLst>
              <a:ext uri="{FF2B5EF4-FFF2-40B4-BE49-F238E27FC236}">
                <a16:creationId xmlns:a16="http://schemas.microsoft.com/office/drawing/2014/main" id="{151DBB5D-304A-495F-A438-A24C3F7A569A}"/>
              </a:ext>
            </a:extLst>
          </p:cNvPr>
          <p:cNvSpPr>
            <a:spLocks noGrp="1"/>
          </p:cNvSpPr>
          <p:nvPr>
            <p:ph type="sldNum" sz="quarter" idx="12"/>
          </p:nvPr>
        </p:nvSpPr>
        <p:spPr/>
        <p:txBody>
          <a:bodyPr/>
          <a:lstStyle/>
          <a:p>
            <a:fld id="{53CB00C0-51BA-40F4-A6CD-9BD672424D14}" type="slidenum">
              <a:rPr kumimoji="1" lang="ja-JP" altLang="en-US" smtClean="0"/>
              <a:t>29</a:t>
            </a:fld>
            <a:endParaRPr kumimoji="1" lang="ja-JP" altLang="en-US"/>
          </a:p>
        </p:txBody>
      </p:sp>
    </p:spTree>
    <p:extLst>
      <p:ext uri="{BB962C8B-B14F-4D97-AF65-F5344CB8AC3E}">
        <p14:creationId xmlns:p14="http://schemas.microsoft.com/office/powerpoint/2010/main" val="723298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0A64C3-4061-494A-93E7-A114A39C626D}"/>
              </a:ext>
            </a:extLst>
          </p:cNvPr>
          <p:cNvSpPr>
            <a:spLocks noGrp="1"/>
          </p:cNvSpPr>
          <p:nvPr>
            <p:ph type="title"/>
          </p:nvPr>
        </p:nvSpPr>
        <p:spPr>
          <a:xfrm>
            <a:off x="628650" y="2766218"/>
            <a:ext cx="7886700" cy="1325563"/>
          </a:xfrm>
        </p:spPr>
        <p:txBody>
          <a:bodyPr>
            <a:normAutofit/>
          </a:bodyPr>
          <a:lstStyle/>
          <a:p>
            <a:r>
              <a:rPr kumimoji="1" lang="ja-JP" altLang="en-US" dirty="0"/>
              <a:t>１．なぜ集会所の無償譲渡を</a:t>
            </a:r>
            <a:br>
              <a:rPr kumimoji="1" lang="en-US" altLang="ja-JP" dirty="0"/>
            </a:br>
            <a:r>
              <a:rPr kumimoji="1" lang="ja-JP" altLang="en-US" dirty="0"/>
              <a:t>　　おこなうのか</a:t>
            </a:r>
          </a:p>
        </p:txBody>
      </p:sp>
      <p:sp>
        <p:nvSpPr>
          <p:cNvPr id="5" name="スライド番号プレースホルダー 4">
            <a:extLst>
              <a:ext uri="{FF2B5EF4-FFF2-40B4-BE49-F238E27FC236}">
                <a16:creationId xmlns:a16="http://schemas.microsoft.com/office/drawing/2014/main" id="{F7D2720C-F627-43D8-8406-506CEBCF879B}"/>
              </a:ext>
            </a:extLst>
          </p:cNvPr>
          <p:cNvSpPr>
            <a:spLocks noGrp="1"/>
          </p:cNvSpPr>
          <p:nvPr>
            <p:ph type="sldNum" sz="quarter" idx="12"/>
          </p:nvPr>
        </p:nvSpPr>
        <p:spPr/>
        <p:txBody>
          <a:bodyPr/>
          <a:lstStyle/>
          <a:p>
            <a:fld id="{53CB00C0-51BA-40F4-A6CD-9BD672424D14}" type="slidenum">
              <a:rPr kumimoji="1" lang="ja-JP" altLang="en-US" smtClean="0"/>
              <a:t>3</a:t>
            </a:fld>
            <a:endParaRPr kumimoji="1" lang="ja-JP" altLang="en-US"/>
          </a:p>
        </p:txBody>
      </p:sp>
    </p:spTree>
    <p:extLst>
      <p:ext uri="{BB962C8B-B14F-4D97-AF65-F5344CB8AC3E}">
        <p14:creationId xmlns:p14="http://schemas.microsoft.com/office/powerpoint/2010/main" val="3923500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AB4D04-5472-4646-ACAF-A840757E09AD}"/>
              </a:ext>
            </a:extLst>
          </p:cNvPr>
          <p:cNvSpPr>
            <a:spLocks noGrp="1"/>
          </p:cNvSpPr>
          <p:nvPr>
            <p:ph type="title"/>
          </p:nvPr>
        </p:nvSpPr>
        <p:spPr>
          <a:xfrm>
            <a:off x="628650" y="455563"/>
            <a:ext cx="7886700" cy="888908"/>
          </a:xfrm>
        </p:spPr>
        <p:txBody>
          <a:bodyPr/>
          <a:lstStyle/>
          <a:p>
            <a:pPr algn="ctr"/>
            <a:r>
              <a:rPr kumimoji="1" lang="ja-JP" altLang="en-US" dirty="0"/>
              <a:t>認可地縁団体の認可要件</a:t>
            </a:r>
          </a:p>
        </p:txBody>
      </p:sp>
      <p:sp>
        <p:nvSpPr>
          <p:cNvPr id="3" name="コンテンツ プレースホルダー 2">
            <a:extLst>
              <a:ext uri="{FF2B5EF4-FFF2-40B4-BE49-F238E27FC236}">
                <a16:creationId xmlns:a16="http://schemas.microsoft.com/office/drawing/2014/main" id="{FBCE1154-7BAE-4989-B0ED-D732011C10E3}"/>
              </a:ext>
            </a:extLst>
          </p:cNvPr>
          <p:cNvSpPr>
            <a:spLocks noGrp="1"/>
          </p:cNvSpPr>
          <p:nvPr>
            <p:ph idx="1"/>
          </p:nvPr>
        </p:nvSpPr>
        <p:spPr>
          <a:xfrm>
            <a:off x="342460" y="1377781"/>
            <a:ext cx="8459080" cy="5339322"/>
          </a:xfrm>
        </p:spPr>
        <p:txBody>
          <a:bodyPr>
            <a:normAutofit/>
          </a:bodyPr>
          <a:lstStyle/>
          <a:p>
            <a:pPr marL="266700" indent="-266700">
              <a:lnSpc>
                <a:spcPts val="3000"/>
              </a:lnSpc>
              <a:spcBef>
                <a:spcPts val="1200"/>
              </a:spcBef>
              <a:buNone/>
            </a:pPr>
            <a:r>
              <a:rPr lang="en-US" altLang="ja-JP" sz="3000" dirty="0">
                <a:latin typeface="+mj-ea"/>
                <a:ea typeface="+mj-ea"/>
              </a:rPr>
              <a:t>1</a:t>
            </a:r>
            <a:r>
              <a:rPr lang="ja-JP" altLang="en-US" sz="3000" dirty="0">
                <a:latin typeface="+mj-ea"/>
                <a:ea typeface="+mj-ea"/>
              </a:rPr>
              <a:t>．現に町内会・自治会活動を行っていること</a:t>
            </a:r>
          </a:p>
          <a:p>
            <a:pPr marL="266700" indent="-266700">
              <a:lnSpc>
                <a:spcPts val="3000"/>
              </a:lnSpc>
              <a:spcBef>
                <a:spcPts val="1200"/>
              </a:spcBef>
              <a:buNone/>
            </a:pPr>
            <a:r>
              <a:rPr lang="en-US" altLang="ja-JP" sz="3000" dirty="0">
                <a:latin typeface="+mj-ea"/>
                <a:ea typeface="+mj-ea"/>
              </a:rPr>
              <a:t>2</a:t>
            </a:r>
            <a:r>
              <a:rPr lang="ja-JP" altLang="en-US" sz="3000" dirty="0">
                <a:latin typeface="+mj-ea"/>
                <a:ea typeface="+mj-ea"/>
              </a:rPr>
              <a:t>．区域が客観的に明らかなものとして定められていること</a:t>
            </a:r>
            <a:endParaRPr lang="en-US" altLang="ja-JP" sz="3000" dirty="0">
              <a:latin typeface="+mj-ea"/>
              <a:ea typeface="+mj-ea"/>
            </a:endParaRPr>
          </a:p>
          <a:p>
            <a:pPr marL="266700" indent="-266700">
              <a:lnSpc>
                <a:spcPts val="3000"/>
              </a:lnSpc>
              <a:spcBef>
                <a:spcPts val="1200"/>
              </a:spcBef>
              <a:buNone/>
            </a:pPr>
            <a:r>
              <a:rPr lang="en-US" altLang="ja-JP" sz="3000" dirty="0">
                <a:latin typeface="+mj-ea"/>
                <a:ea typeface="+mj-ea"/>
              </a:rPr>
              <a:t>3</a:t>
            </a:r>
            <a:r>
              <a:rPr lang="ja-JP" altLang="en-US" sz="3000" dirty="0">
                <a:latin typeface="+mj-ea"/>
                <a:ea typeface="+mj-ea"/>
              </a:rPr>
              <a:t>．区域に住所を有する全ての個人は構成員となることができるものとし相当数の者が現に構成員（世帯でなく個人・全住民の過半数）になっていること</a:t>
            </a:r>
          </a:p>
          <a:p>
            <a:pPr marL="266700" indent="-266700">
              <a:lnSpc>
                <a:spcPts val="3000"/>
              </a:lnSpc>
              <a:spcBef>
                <a:spcPts val="1200"/>
              </a:spcBef>
              <a:buNone/>
            </a:pPr>
            <a:r>
              <a:rPr lang="en-US" altLang="ja-JP" sz="3000" dirty="0">
                <a:latin typeface="+mj-ea"/>
                <a:ea typeface="+mj-ea"/>
              </a:rPr>
              <a:t>4</a:t>
            </a:r>
            <a:r>
              <a:rPr lang="ja-JP" altLang="en-US" sz="3000" dirty="0">
                <a:latin typeface="+mj-ea"/>
                <a:ea typeface="+mj-ea"/>
              </a:rPr>
              <a:t>．規約を定めていること </a:t>
            </a:r>
            <a:endParaRPr lang="en-US" altLang="ja-JP" sz="3000" dirty="0">
              <a:latin typeface="+mj-ea"/>
              <a:ea typeface="+mj-ea"/>
            </a:endParaRPr>
          </a:p>
          <a:p>
            <a:pPr marL="717550" indent="-717550">
              <a:lnSpc>
                <a:spcPts val="2500"/>
              </a:lnSpc>
              <a:spcBef>
                <a:spcPts val="600"/>
              </a:spcBef>
              <a:buNone/>
            </a:pPr>
            <a:r>
              <a:rPr lang="ja-JP" altLang="en-US" sz="2400" dirty="0">
                <a:latin typeface="+mj-ea"/>
                <a:ea typeface="+mj-ea"/>
              </a:rPr>
              <a:t>　</a:t>
            </a:r>
            <a:r>
              <a:rPr kumimoji="1" lang="en-US" altLang="ja-JP" sz="1900" dirty="0">
                <a:latin typeface="+mj-ea"/>
                <a:ea typeface="+mj-ea"/>
              </a:rPr>
              <a:t>※ </a:t>
            </a:r>
            <a:r>
              <a:rPr kumimoji="1" lang="ja-JP" altLang="en-US" sz="1900" dirty="0">
                <a:latin typeface="+mj-ea"/>
                <a:ea typeface="+mj-ea"/>
              </a:rPr>
              <a:t>規約に定める事項</a:t>
            </a:r>
            <a:endParaRPr kumimoji="1" lang="en-US" altLang="ja-JP" sz="1900" dirty="0">
              <a:latin typeface="+mj-ea"/>
              <a:ea typeface="+mj-ea"/>
            </a:endParaRPr>
          </a:p>
          <a:p>
            <a:pPr marL="450850" indent="0">
              <a:lnSpc>
                <a:spcPts val="2500"/>
              </a:lnSpc>
              <a:spcBef>
                <a:spcPts val="600"/>
              </a:spcBef>
              <a:buNone/>
            </a:pPr>
            <a:r>
              <a:rPr lang="ja-JP" altLang="en-US" sz="1900" dirty="0">
                <a:latin typeface="+mj-ea"/>
                <a:ea typeface="+mj-ea"/>
              </a:rPr>
              <a:t>　　</a:t>
            </a:r>
            <a:r>
              <a:rPr kumimoji="1" lang="ja-JP" altLang="en-US" sz="1900" dirty="0">
                <a:latin typeface="+mj-ea"/>
                <a:ea typeface="+mj-ea"/>
              </a:rPr>
              <a:t>目的、名称、区域、事務所の所在地、構成員の資格に関する事項</a:t>
            </a:r>
            <a:endParaRPr kumimoji="1" lang="en-US" altLang="ja-JP" sz="1900" dirty="0">
              <a:latin typeface="+mj-ea"/>
              <a:ea typeface="+mj-ea"/>
            </a:endParaRPr>
          </a:p>
          <a:p>
            <a:pPr marL="450850" indent="0">
              <a:lnSpc>
                <a:spcPts val="2500"/>
              </a:lnSpc>
              <a:spcBef>
                <a:spcPts val="0"/>
              </a:spcBef>
              <a:buNone/>
            </a:pPr>
            <a:r>
              <a:rPr lang="ja-JP" altLang="en-US" sz="1900" dirty="0">
                <a:latin typeface="+mj-ea"/>
                <a:ea typeface="+mj-ea"/>
              </a:rPr>
              <a:t>　　</a:t>
            </a:r>
            <a:r>
              <a:rPr kumimoji="1" lang="ja-JP" altLang="en-US" sz="1900" dirty="0">
                <a:latin typeface="+mj-ea"/>
                <a:ea typeface="+mj-ea"/>
              </a:rPr>
              <a:t>代表者に関する事項、会議に関する事項、資産に関する事項</a:t>
            </a:r>
          </a:p>
        </p:txBody>
      </p:sp>
      <p:sp>
        <p:nvSpPr>
          <p:cNvPr id="6" name="スライド番号プレースホルダー 5">
            <a:extLst>
              <a:ext uri="{FF2B5EF4-FFF2-40B4-BE49-F238E27FC236}">
                <a16:creationId xmlns:a16="http://schemas.microsoft.com/office/drawing/2014/main" id="{C4B10C24-39D4-4CFF-8254-34D1B74024E7}"/>
              </a:ext>
            </a:extLst>
          </p:cNvPr>
          <p:cNvSpPr>
            <a:spLocks noGrp="1"/>
          </p:cNvSpPr>
          <p:nvPr>
            <p:ph type="sldNum" sz="quarter" idx="12"/>
          </p:nvPr>
        </p:nvSpPr>
        <p:spPr/>
        <p:txBody>
          <a:bodyPr/>
          <a:lstStyle/>
          <a:p>
            <a:fld id="{53CB00C0-51BA-40F4-A6CD-9BD672424D14}" type="slidenum">
              <a:rPr kumimoji="1" lang="ja-JP" altLang="en-US" smtClean="0"/>
              <a:t>30</a:t>
            </a:fld>
            <a:endParaRPr kumimoji="1" lang="ja-JP" altLang="en-US"/>
          </a:p>
        </p:txBody>
      </p:sp>
    </p:spTree>
    <p:extLst>
      <p:ext uri="{BB962C8B-B14F-4D97-AF65-F5344CB8AC3E}">
        <p14:creationId xmlns:p14="http://schemas.microsoft.com/office/powerpoint/2010/main" val="3146500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AB4D04-5472-4646-ACAF-A840757E09AD}"/>
              </a:ext>
            </a:extLst>
          </p:cNvPr>
          <p:cNvSpPr>
            <a:spLocks noGrp="1"/>
          </p:cNvSpPr>
          <p:nvPr>
            <p:ph type="title"/>
          </p:nvPr>
        </p:nvSpPr>
        <p:spPr>
          <a:xfrm>
            <a:off x="628650" y="541586"/>
            <a:ext cx="7886700" cy="888908"/>
          </a:xfrm>
        </p:spPr>
        <p:txBody>
          <a:bodyPr/>
          <a:lstStyle/>
          <a:p>
            <a:pPr algn="ctr"/>
            <a:r>
              <a:rPr kumimoji="1" lang="ja-JP" altLang="en-US" dirty="0"/>
              <a:t>認可地縁団体の認可に必要な提出物</a:t>
            </a:r>
          </a:p>
        </p:txBody>
      </p:sp>
      <p:sp>
        <p:nvSpPr>
          <p:cNvPr id="3" name="コンテンツ プレースホルダー 2">
            <a:extLst>
              <a:ext uri="{FF2B5EF4-FFF2-40B4-BE49-F238E27FC236}">
                <a16:creationId xmlns:a16="http://schemas.microsoft.com/office/drawing/2014/main" id="{FBCE1154-7BAE-4989-B0ED-D732011C10E3}"/>
              </a:ext>
            </a:extLst>
          </p:cNvPr>
          <p:cNvSpPr>
            <a:spLocks noGrp="1"/>
          </p:cNvSpPr>
          <p:nvPr>
            <p:ph idx="1"/>
          </p:nvPr>
        </p:nvSpPr>
        <p:spPr>
          <a:xfrm>
            <a:off x="342460" y="1435051"/>
            <a:ext cx="8459080" cy="5559752"/>
          </a:xfrm>
        </p:spPr>
        <p:txBody>
          <a:bodyPr>
            <a:normAutofit/>
          </a:bodyPr>
          <a:lstStyle/>
          <a:p>
            <a:pPr marL="266700" indent="-266700">
              <a:lnSpc>
                <a:spcPts val="2500"/>
              </a:lnSpc>
              <a:spcBef>
                <a:spcPts val="800"/>
              </a:spcBef>
              <a:buNone/>
            </a:pPr>
            <a:r>
              <a:rPr lang="en-US" altLang="ja-JP" sz="2400" dirty="0">
                <a:latin typeface="+mj-ea"/>
                <a:ea typeface="+mj-ea"/>
              </a:rPr>
              <a:t>1</a:t>
            </a:r>
            <a:r>
              <a:rPr lang="ja-JP" altLang="en-US" sz="2400" dirty="0">
                <a:latin typeface="+mj-ea"/>
                <a:ea typeface="+mj-ea"/>
              </a:rPr>
              <a:t>．現に町内会・自治会活動を行っていること</a:t>
            </a:r>
            <a:endParaRPr lang="en-US" altLang="ja-JP" sz="2400" dirty="0">
              <a:latin typeface="+mj-ea"/>
              <a:ea typeface="+mj-ea"/>
            </a:endParaRPr>
          </a:p>
          <a:p>
            <a:pPr marL="266700" indent="-266700">
              <a:lnSpc>
                <a:spcPts val="2500"/>
              </a:lnSpc>
              <a:spcBef>
                <a:spcPts val="800"/>
              </a:spcBef>
              <a:buNone/>
            </a:pPr>
            <a:r>
              <a:rPr lang="ja-JP" altLang="en-US" sz="2400" dirty="0">
                <a:solidFill>
                  <a:srgbClr val="FF0000"/>
                </a:solidFill>
                <a:latin typeface="+mj-ea"/>
                <a:ea typeface="+mj-ea"/>
              </a:rPr>
              <a:t>　</a:t>
            </a:r>
            <a:r>
              <a:rPr lang="ja-JP" altLang="en-US" sz="2400" b="1" dirty="0">
                <a:solidFill>
                  <a:srgbClr val="FF0000"/>
                </a:solidFill>
                <a:latin typeface="+mj-ea"/>
                <a:ea typeface="+mj-ea"/>
              </a:rPr>
              <a:t>→活動事業報告書（事業報告書や総会議事録等）</a:t>
            </a:r>
          </a:p>
          <a:p>
            <a:pPr marL="266700" indent="-266700">
              <a:lnSpc>
                <a:spcPts val="2500"/>
              </a:lnSpc>
              <a:spcBef>
                <a:spcPts val="800"/>
              </a:spcBef>
              <a:buNone/>
            </a:pPr>
            <a:r>
              <a:rPr lang="en-US" altLang="ja-JP" sz="2400" dirty="0">
                <a:latin typeface="+mj-ea"/>
                <a:ea typeface="+mj-ea"/>
              </a:rPr>
              <a:t>2</a:t>
            </a:r>
            <a:r>
              <a:rPr lang="ja-JP" altLang="en-US" sz="2400" dirty="0">
                <a:latin typeface="+mj-ea"/>
                <a:ea typeface="+mj-ea"/>
              </a:rPr>
              <a:t>．区域が客観的に明らかなものとして定められていること</a:t>
            </a:r>
            <a:endParaRPr lang="en-US" altLang="ja-JP" sz="2400" dirty="0">
              <a:latin typeface="+mj-ea"/>
              <a:ea typeface="+mj-ea"/>
            </a:endParaRPr>
          </a:p>
          <a:p>
            <a:pPr marL="266700" indent="-266700">
              <a:lnSpc>
                <a:spcPts val="2500"/>
              </a:lnSpc>
              <a:spcBef>
                <a:spcPts val="800"/>
              </a:spcBef>
              <a:buNone/>
            </a:pPr>
            <a:r>
              <a:rPr lang="ja-JP" altLang="en-US" sz="2400" dirty="0">
                <a:solidFill>
                  <a:srgbClr val="FF0000"/>
                </a:solidFill>
                <a:latin typeface="+mj-ea"/>
                <a:ea typeface="+mj-ea"/>
              </a:rPr>
              <a:t>　</a:t>
            </a:r>
            <a:r>
              <a:rPr lang="ja-JP" altLang="en-US" sz="2400" b="1" dirty="0">
                <a:solidFill>
                  <a:srgbClr val="FF0000"/>
                </a:solidFill>
                <a:latin typeface="+mj-ea"/>
                <a:ea typeface="+mj-ea"/>
              </a:rPr>
              <a:t>→住宅地図等に境界線を加筆した区域図</a:t>
            </a:r>
            <a:endParaRPr lang="en-US" altLang="ja-JP" sz="2400" b="1" dirty="0">
              <a:solidFill>
                <a:srgbClr val="FF0000"/>
              </a:solidFill>
              <a:latin typeface="+mj-ea"/>
              <a:ea typeface="+mj-ea"/>
            </a:endParaRPr>
          </a:p>
          <a:p>
            <a:pPr marL="266700" indent="-266700">
              <a:lnSpc>
                <a:spcPts val="2500"/>
              </a:lnSpc>
              <a:spcBef>
                <a:spcPts val="800"/>
              </a:spcBef>
              <a:buNone/>
            </a:pPr>
            <a:r>
              <a:rPr lang="en-US" altLang="ja-JP" sz="2400" dirty="0">
                <a:latin typeface="+mj-ea"/>
                <a:ea typeface="+mj-ea"/>
              </a:rPr>
              <a:t>3</a:t>
            </a:r>
            <a:r>
              <a:rPr lang="ja-JP" altLang="en-US" sz="2400" dirty="0">
                <a:latin typeface="+mj-ea"/>
                <a:ea typeface="+mj-ea"/>
              </a:rPr>
              <a:t>．区域に住所を有する全ての個人は構成員となることができるものとし相当数の者が現に構成員（世帯でなく個人・全住民の過半数）になっていること</a:t>
            </a:r>
            <a:endParaRPr lang="en-US" altLang="ja-JP" sz="2400" dirty="0">
              <a:latin typeface="+mj-ea"/>
              <a:ea typeface="+mj-ea"/>
            </a:endParaRPr>
          </a:p>
          <a:p>
            <a:pPr marL="266700" indent="-266700">
              <a:lnSpc>
                <a:spcPts val="2500"/>
              </a:lnSpc>
              <a:spcBef>
                <a:spcPts val="800"/>
              </a:spcBef>
              <a:buNone/>
            </a:pPr>
            <a:r>
              <a:rPr lang="ja-JP" altLang="en-US" sz="2400" dirty="0">
                <a:solidFill>
                  <a:srgbClr val="FF0000"/>
                </a:solidFill>
                <a:latin typeface="+mj-ea"/>
                <a:ea typeface="+mj-ea"/>
              </a:rPr>
              <a:t>　</a:t>
            </a:r>
            <a:r>
              <a:rPr lang="ja-JP" altLang="en-US" sz="2400" b="1" dirty="0">
                <a:solidFill>
                  <a:srgbClr val="FF0000"/>
                </a:solidFill>
                <a:latin typeface="+mj-ea"/>
                <a:ea typeface="+mj-ea"/>
              </a:rPr>
              <a:t>→構成員の名簿（氏名・住所）</a:t>
            </a:r>
          </a:p>
          <a:p>
            <a:pPr marL="266700" indent="-266700">
              <a:lnSpc>
                <a:spcPts val="2500"/>
              </a:lnSpc>
              <a:spcBef>
                <a:spcPts val="800"/>
              </a:spcBef>
              <a:buNone/>
            </a:pPr>
            <a:r>
              <a:rPr lang="en-US" altLang="ja-JP" sz="2400" dirty="0">
                <a:latin typeface="+mj-ea"/>
                <a:ea typeface="+mj-ea"/>
              </a:rPr>
              <a:t>4</a:t>
            </a:r>
            <a:r>
              <a:rPr lang="ja-JP" altLang="en-US" sz="2400" dirty="0">
                <a:latin typeface="+mj-ea"/>
                <a:ea typeface="+mj-ea"/>
              </a:rPr>
              <a:t>．規約を定めていること </a:t>
            </a:r>
            <a:endParaRPr lang="en-US" altLang="ja-JP" sz="2400" dirty="0">
              <a:latin typeface="+mj-ea"/>
              <a:ea typeface="+mj-ea"/>
            </a:endParaRPr>
          </a:p>
          <a:p>
            <a:pPr marL="266700" indent="-266700">
              <a:lnSpc>
                <a:spcPts val="2500"/>
              </a:lnSpc>
              <a:spcBef>
                <a:spcPts val="800"/>
              </a:spcBef>
              <a:buNone/>
            </a:pPr>
            <a:r>
              <a:rPr lang="ja-JP" altLang="en-US" sz="2400" dirty="0">
                <a:solidFill>
                  <a:srgbClr val="FF0000"/>
                </a:solidFill>
                <a:latin typeface="+mj-ea"/>
                <a:ea typeface="+mj-ea"/>
              </a:rPr>
              <a:t>　</a:t>
            </a:r>
            <a:r>
              <a:rPr lang="ja-JP" altLang="en-US" sz="2400" b="1" dirty="0">
                <a:solidFill>
                  <a:srgbClr val="FF0000"/>
                </a:solidFill>
                <a:latin typeface="+mj-ea"/>
                <a:ea typeface="+mj-ea"/>
              </a:rPr>
              <a:t>→規約（必要により改正したもの）</a:t>
            </a:r>
            <a:endParaRPr lang="en-US" altLang="ja-JP" sz="2400" b="1" dirty="0">
              <a:solidFill>
                <a:srgbClr val="FF0000"/>
              </a:solidFill>
              <a:latin typeface="+mj-ea"/>
              <a:ea typeface="+mj-ea"/>
            </a:endParaRPr>
          </a:p>
          <a:p>
            <a:pPr marL="0" indent="0">
              <a:lnSpc>
                <a:spcPts val="2500"/>
              </a:lnSpc>
              <a:spcBef>
                <a:spcPts val="1200"/>
              </a:spcBef>
              <a:buNone/>
            </a:pPr>
            <a:r>
              <a:rPr lang="ja-JP" altLang="en-US" sz="2400" dirty="0">
                <a:solidFill>
                  <a:srgbClr val="FF0000"/>
                </a:solidFill>
                <a:latin typeface="+mj-ea"/>
                <a:ea typeface="+mj-ea"/>
              </a:rPr>
              <a:t>その他、認可申請書・総会で認可申請を行う旨の議決をしたことを証明する書類など</a:t>
            </a:r>
          </a:p>
        </p:txBody>
      </p:sp>
      <p:sp>
        <p:nvSpPr>
          <p:cNvPr id="6" name="スライド番号プレースホルダー 5">
            <a:extLst>
              <a:ext uri="{FF2B5EF4-FFF2-40B4-BE49-F238E27FC236}">
                <a16:creationId xmlns:a16="http://schemas.microsoft.com/office/drawing/2014/main" id="{2F92EE46-F7FE-4C8F-AD9C-1521E2973ABC}"/>
              </a:ext>
            </a:extLst>
          </p:cNvPr>
          <p:cNvSpPr>
            <a:spLocks noGrp="1"/>
          </p:cNvSpPr>
          <p:nvPr>
            <p:ph type="sldNum" sz="quarter" idx="12"/>
          </p:nvPr>
        </p:nvSpPr>
        <p:spPr/>
        <p:txBody>
          <a:bodyPr/>
          <a:lstStyle/>
          <a:p>
            <a:fld id="{53CB00C0-51BA-40F4-A6CD-9BD672424D14}" type="slidenum">
              <a:rPr kumimoji="1" lang="ja-JP" altLang="en-US" smtClean="0"/>
              <a:t>31</a:t>
            </a:fld>
            <a:endParaRPr kumimoji="1" lang="ja-JP" altLang="en-US"/>
          </a:p>
        </p:txBody>
      </p:sp>
    </p:spTree>
    <p:extLst>
      <p:ext uri="{BB962C8B-B14F-4D97-AF65-F5344CB8AC3E}">
        <p14:creationId xmlns:p14="http://schemas.microsoft.com/office/powerpoint/2010/main" val="2256476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2B8B1A-0239-4B32-A076-7F1FE709B524}"/>
              </a:ext>
            </a:extLst>
          </p:cNvPr>
          <p:cNvSpPr>
            <a:spLocks noGrp="1"/>
          </p:cNvSpPr>
          <p:nvPr>
            <p:ph type="title"/>
          </p:nvPr>
        </p:nvSpPr>
        <p:spPr>
          <a:xfrm>
            <a:off x="7258929" y="543801"/>
            <a:ext cx="1392702" cy="5770397"/>
          </a:xfrm>
        </p:spPr>
        <p:txBody>
          <a:bodyPr vert="eaVert"/>
          <a:lstStyle/>
          <a:p>
            <a:pPr algn="ctr"/>
            <a:r>
              <a:rPr kumimoji="1" lang="ja-JP" altLang="en-US" dirty="0"/>
              <a:t>小倉連合町内会の区域図</a:t>
            </a:r>
          </a:p>
        </p:txBody>
      </p:sp>
      <p:pic>
        <p:nvPicPr>
          <p:cNvPr id="5" name="図 4">
            <a:extLst>
              <a:ext uri="{FF2B5EF4-FFF2-40B4-BE49-F238E27FC236}">
                <a16:creationId xmlns:a16="http://schemas.microsoft.com/office/drawing/2014/main" id="{9A048EFB-4DD0-459D-9454-1237946748D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96000"/>
                    </a14:imgEffect>
                  </a14:imgLayer>
                </a14:imgProps>
              </a:ext>
              <a:ext uri="{28A0092B-C50C-407E-A947-70E740481C1C}">
                <a14:useLocalDpi xmlns:a14="http://schemas.microsoft.com/office/drawing/2010/main" val="0"/>
              </a:ext>
            </a:extLst>
          </a:blip>
          <a:srcRect l="24260" t="22280" r="25099" b="16279"/>
          <a:stretch/>
        </p:blipFill>
        <p:spPr>
          <a:xfrm rot="16200000">
            <a:off x="328679" y="1250111"/>
            <a:ext cx="6784454" cy="4431323"/>
          </a:xfrm>
          <a:prstGeom prst="roundRect">
            <a:avLst>
              <a:gd name="adj" fmla="val 4167"/>
            </a:avLst>
          </a:prstGeom>
          <a:solidFill>
            <a:srgbClr val="FFFFFF"/>
          </a:solidFill>
          <a:ln w="76200" cap="sq">
            <a:solidFill>
              <a:schemeClr val="bg1">
                <a:lumMod val="95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スライド番号プレースホルダー 5">
            <a:extLst>
              <a:ext uri="{FF2B5EF4-FFF2-40B4-BE49-F238E27FC236}">
                <a16:creationId xmlns:a16="http://schemas.microsoft.com/office/drawing/2014/main" id="{51872F52-0174-42D9-8620-2598FD17BF72}"/>
              </a:ext>
            </a:extLst>
          </p:cNvPr>
          <p:cNvSpPr>
            <a:spLocks noGrp="1"/>
          </p:cNvSpPr>
          <p:nvPr>
            <p:ph type="sldNum" sz="quarter" idx="12"/>
          </p:nvPr>
        </p:nvSpPr>
        <p:spPr/>
        <p:txBody>
          <a:bodyPr/>
          <a:lstStyle/>
          <a:p>
            <a:fld id="{53CB00C0-51BA-40F4-A6CD-9BD672424D14}" type="slidenum">
              <a:rPr kumimoji="1" lang="ja-JP" altLang="en-US" smtClean="0"/>
              <a:t>32</a:t>
            </a:fld>
            <a:endParaRPr kumimoji="1" lang="ja-JP" altLang="en-US"/>
          </a:p>
        </p:txBody>
      </p:sp>
    </p:spTree>
    <p:extLst>
      <p:ext uri="{BB962C8B-B14F-4D97-AF65-F5344CB8AC3E}">
        <p14:creationId xmlns:p14="http://schemas.microsoft.com/office/powerpoint/2010/main" val="2009996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0A64C3-4061-494A-93E7-A114A39C626D}"/>
              </a:ext>
            </a:extLst>
          </p:cNvPr>
          <p:cNvSpPr>
            <a:spLocks noGrp="1"/>
          </p:cNvSpPr>
          <p:nvPr>
            <p:ph type="title"/>
          </p:nvPr>
        </p:nvSpPr>
        <p:spPr>
          <a:xfrm>
            <a:off x="628650" y="2766218"/>
            <a:ext cx="7886700" cy="1325563"/>
          </a:xfrm>
        </p:spPr>
        <p:txBody>
          <a:bodyPr>
            <a:normAutofit/>
          </a:bodyPr>
          <a:lstStyle/>
          <a:p>
            <a:pPr marL="0" indent="0">
              <a:buNone/>
            </a:pPr>
            <a:r>
              <a:rPr lang="ja-JP" altLang="en-US" dirty="0">
                <a:latin typeface="+mj-ea"/>
              </a:rPr>
              <a:t>７</a:t>
            </a:r>
            <a:r>
              <a:rPr kumimoji="1" lang="ja-JP" altLang="en-US" sz="3600" dirty="0">
                <a:latin typeface="+mj-ea"/>
                <a:ea typeface="+mj-ea"/>
              </a:rPr>
              <a:t>．今後のスケジュール案</a:t>
            </a:r>
          </a:p>
        </p:txBody>
      </p:sp>
      <p:sp>
        <p:nvSpPr>
          <p:cNvPr id="5" name="スライド番号プレースホルダー 4">
            <a:extLst>
              <a:ext uri="{FF2B5EF4-FFF2-40B4-BE49-F238E27FC236}">
                <a16:creationId xmlns:a16="http://schemas.microsoft.com/office/drawing/2014/main" id="{63A8523D-F31D-4945-8267-2124FD72F057}"/>
              </a:ext>
            </a:extLst>
          </p:cNvPr>
          <p:cNvSpPr>
            <a:spLocks noGrp="1"/>
          </p:cNvSpPr>
          <p:nvPr>
            <p:ph type="sldNum" sz="quarter" idx="12"/>
          </p:nvPr>
        </p:nvSpPr>
        <p:spPr/>
        <p:txBody>
          <a:bodyPr/>
          <a:lstStyle/>
          <a:p>
            <a:fld id="{53CB00C0-51BA-40F4-A6CD-9BD672424D14}" type="slidenum">
              <a:rPr kumimoji="1" lang="ja-JP" altLang="en-US" smtClean="0"/>
              <a:t>33</a:t>
            </a:fld>
            <a:endParaRPr kumimoji="1" lang="ja-JP" altLang="en-US"/>
          </a:p>
        </p:txBody>
      </p:sp>
    </p:spTree>
    <p:extLst>
      <p:ext uri="{BB962C8B-B14F-4D97-AF65-F5344CB8AC3E}">
        <p14:creationId xmlns:p14="http://schemas.microsoft.com/office/powerpoint/2010/main" val="3506277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0BAABF-4F3C-4A1D-B900-D71EDF33C0A2}"/>
              </a:ext>
            </a:extLst>
          </p:cNvPr>
          <p:cNvSpPr>
            <a:spLocks noGrp="1"/>
          </p:cNvSpPr>
          <p:nvPr>
            <p:ph type="title"/>
          </p:nvPr>
        </p:nvSpPr>
        <p:spPr>
          <a:xfrm>
            <a:off x="628650" y="274634"/>
            <a:ext cx="7886700" cy="888908"/>
          </a:xfrm>
        </p:spPr>
        <p:txBody>
          <a:bodyPr>
            <a:normAutofit fontScale="90000"/>
          </a:bodyPr>
          <a:lstStyle/>
          <a:p>
            <a:r>
              <a:rPr kumimoji="1" lang="ja-JP" altLang="en-US" dirty="0"/>
              <a:t>集会所無償譲渡、認可地縁団体認可に</a:t>
            </a:r>
            <a:br>
              <a:rPr kumimoji="1" lang="en-US" altLang="ja-JP" dirty="0"/>
            </a:br>
            <a:r>
              <a:rPr kumimoji="1" lang="ja-JP" altLang="en-US" dirty="0"/>
              <a:t>むけたスケジュール案</a:t>
            </a:r>
          </a:p>
        </p:txBody>
      </p:sp>
      <p:graphicFrame>
        <p:nvGraphicFramePr>
          <p:cNvPr id="6" name="表 6">
            <a:extLst>
              <a:ext uri="{FF2B5EF4-FFF2-40B4-BE49-F238E27FC236}">
                <a16:creationId xmlns:a16="http://schemas.microsoft.com/office/drawing/2014/main" id="{4605FD72-B584-4FF1-955E-DA949ED6BD35}"/>
              </a:ext>
            </a:extLst>
          </p:cNvPr>
          <p:cNvGraphicFramePr>
            <a:graphicFrameLocks noGrp="1"/>
          </p:cNvGraphicFramePr>
          <p:nvPr>
            <p:ph idx="1"/>
            <p:extLst>
              <p:ext uri="{D42A27DB-BD31-4B8C-83A1-F6EECF244321}">
                <p14:modId xmlns:p14="http://schemas.microsoft.com/office/powerpoint/2010/main" val="2110050689"/>
              </p:ext>
            </p:extLst>
          </p:nvPr>
        </p:nvGraphicFramePr>
        <p:xfrm>
          <a:off x="238303" y="1164055"/>
          <a:ext cx="8721970" cy="5310803"/>
        </p:xfrm>
        <a:graphic>
          <a:graphicData uri="http://schemas.openxmlformats.org/drawingml/2006/table">
            <a:tbl>
              <a:tblPr firstRow="1" bandRow="1">
                <a:tableStyleId>{912C8C85-51F0-491E-9774-3900AFEF0FD7}</a:tableStyleId>
              </a:tblPr>
              <a:tblGrid>
                <a:gridCol w="4360985">
                  <a:extLst>
                    <a:ext uri="{9D8B030D-6E8A-4147-A177-3AD203B41FA5}">
                      <a16:colId xmlns:a16="http://schemas.microsoft.com/office/drawing/2014/main" val="2774430469"/>
                    </a:ext>
                  </a:extLst>
                </a:gridCol>
                <a:gridCol w="4360985">
                  <a:extLst>
                    <a:ext uri="{9D8B030D-6E8A-4147-A177-3AD203B41FA5}">
                      <a16:colId xmlns:a16="http://schemas.microsoft.com/office/drawing/2014/main" val="3231808419"/>
                    </a:ext>
                  </a:extLst>
                </a:gridCol>
              </a:tblGrid>
              <a:tr h="412040">
                <a:tc>
                  <a:txBody>
                    <a:bodyPr/>
                    <a:lstStyle/>
                    <a:p>
                      <a:pPr algn="ctr"/>
                      <a:r>
                        <a:rPr lang="ja-JP" sz="2400" kern="100" dirty="0">
                          <a:effectLst/>
                          <a:latin typeface="+mj-ea"/>
                          <a:ea typeface="+mj-ea"/>
                          <a:cs typeface="Times New Roman" panose="02020603050405020304" pitchFamily="18" charset="0"/>
                        </a:rPr>
                        <a:t>認可地縁団体認可</a:t>
                      </a:r>
                    </a:p>
                  </a:txBody>
                  <a:tcPr marL="68580" marR="68580"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ja-JP" sz="2400" kern="100" dirty="0">
                          <a:effectLst/>
                          <a:latin typeface="+mj-ea"/>
                          <a:ea typeface="+mj-ea"/>
                          <a:cs typeface="Times New Roman" panose="02020603050405020304" pitchFamily="18" charset="0"/>
                        </a:rPr>
                        <a:t>集会所無償譲渡</a:t>
                      </a:r>
                    </a:p>
                  </a:txBody>
                  <a:tcPr marL="68580" marR="68580"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462600440"/>
                  </a:ext>
                </a:extLst>
              </a:tr>
              <a:tr h="399272">
                <a:tc gridSpan="2">
                  <a:txBody>
                    <a:bodyPr/>
                    <a:lstStyle/>
                    <a:p>
                      <a:pPr algn="l"/>
                      <a:r>
                        <a:rPr kumimoji="1" lang="ja-JP" altLang="en-US" sz="2000" dirty="0">
                          <a:latin typeface="+mj-ea"/>
                          <a:ea typeface="+mj-ea"/>
                        </a:rPr>
                        <a:t>町内会総会（認可地縁団体・無償譲渡に同意）</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hMerge="1">
                  <a:txBody>
                    <a:bodyPr/>
                    <a:lstStyle/>
                    <a:p>
                      <a:endParaRPr kumimoji="1" lang="ja-JP" altLang="en-US" dirty="0"/>
                    </a:p>
                  </a:txBody>
                  <a:tcPr/>
                </a:tc>
                <a:extLst>
                  <a:ext uri="{0D108BD9-81ED-4DB2-BD59-A6C34878D82A}">
                    <a16:rowId xmlns:a16="http://schemas.microsoft.com/office/drawing/2014/main" val="2700722839"/>
                  </a:ext>
                </a:extLst>
              </a:tr>
              <a:tr h="4499491">
                <a:tc>
                  <a:txBody>
                    <a:bodyPr/>
                    <a:lstStyle/>
                    <a:p>
                      <a:r>
                        <a:rPr kumimoji="1" lang="ja-JP" altLang="en-US" sz="2000" dirty="0">
                          <a:latin typeface="+mj-ea"/>
                          <a:ea typeface="+mj-ea"/>
                        </a:rPr>
                        <a:t>　　　規約の改正・名簿等の準備</a:t>
                      </a:r>
                    </a:p>
                    <a:p>
                      <a:endParaRPr kumimoji="1" lang="en-US" altLang="ja-JP" sz="2000" dirty="0">
                        <a:latin typeface="+mj-ea"/>
                        <a:ea typeface="+mj-ea"/>
                      </a:endParaRPr>
                    </a:p>
                    <a:p>
                      <a:r>
                        <a:rPr kumimoji="1" lang="ja-JP" altLang="en-US" sz="2000" dirty="0">
                          <a:latin typeface="+mj-ea"/>
                          <a:ea typeface="+mj-ea"/>
                        </a:rPr>
                        <a:t>認可地縁団体認可申請</a:t>
                      </a:r>
                    </a:p>
                    <a:p>
                      <a:endParaRPr kumimoji="1" lang="en-US" altLang="ja-JP" sz="2000" dirty="0">
                        <a:latin typeface="+mj-ea"/>
                        <a:ea typeface="+mj-ea"/>
                      </a:endParaRPr>
                    </a:p>
                    <a:p>
                      <a:endParaRPr kumimoji="1" lang="en-US" altLang="ja-JP" sz="2000" dirty="0">
                        <a:latin typeface="+mj-ea"/>
                        <a:ea typeface="+mj-ea"/>
                      </a:endParaRPr>
                    </a:p>
                    <a:p>
                      <a:endParaRPr kumimoji="1" lang="en-US" altLang="ja-JP" sz="2000" dirty="0">
                        <a:latin typeface="+mj-ea"/>
                        <a:ea typeface="+mj-ea"/>
                      </a:endParaRPr>
                    </a:p>
                    <a:p>
                      <a:endParaRPr kumimoji="1" lang="en-US" altLang="ja-JP" sz="2000" dirty="0">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dirty="0">
                          <a:solidFill>
                            <a:srgbClr val="FF0000"/>
                          </a:solidFill>
                          <a:latin typeface="+mj-ea"/>
                          <a:ea typeface="+mj-ea"/>
                        </a:rPr>
                        <a:t>認可地縁団体として認可</a:t>
                      </a:r>
                      <a:endParaRPr kumimoji="1" lang="en-US" altLang="ja-JP" sz="2000" b="0" i="0" u="none" strike="noStrike" kern="1200" cap="none" spc="0" normalizeH="0" baseline="0" noProof="0" dirty="0">
                        <a:ln>
                          <a:noFill/>
                        </a:ln>
                        <a:solidFill>
                          <a:prstClr val="black"/>
                        </a:solidFill>
                        <a:effectLst/>
                        <a:uLnTx/>
                        <a:uFillTx/>
                        <a:latin typeface="+mj-ea"/>
                        <a:ea typeface="+mj-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mj-ea"/>
                        <a:ea typeface="+mj-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mj-ea"/>
                        <a:ea typeface="+mj-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j-ea"/>
                          <a:ea typeface="+mj-ea"/>
                          <a:cs typeface="+mn-cs"/>
                        </a:rPr>
                        <a:t>印鑑登録・告示</a:t>
                      </a:r>
                      <a:endParaRPr kumimoji="1" lang="en-US" altLang="ja-JP" sz="2000" b="0" i="0" u="none" strike="noStrike" kern="1200" cap="none" spc="0" normalizeH="0" baseline="0" noProof="0" dirty="0">
                        <a:ln>
                          <a:noFill/>
                        </a:ln>
                        <a:solidFill>
                          <a:prstClr val="black"/>
                        </a:solidFill>
                        <a:effectLst/>
                        <a:uLnTx/>
                        <a:uFillTx/>
                        <a:latin typeface="+mj-ea"/>
                        <a:ea typeface="+mj-ea"/>
                        <a:cs typeface="+mn-cs"/>
                      </a:endParaRPr>
                    </a:p>
                    <a:p>
                      <a:endParaRPr kumimoji="1" lang="ja-JP" altLang="en-US" sz="2400" b="1" dirty="0">
                        <a:solidFill>
                          <a:srgbClr val="FF0000"/>
                        </a:solidFill>
                        <a:latin typeface="+mj-ea"/>
                        <a:ea typeface="+mj-ea"/>
                      </a:endParaRPr>
                    </a:p>
                  </a:txBody>
                  <a:tcP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endParaRPr kumimoji="1" lang="en-US" altLang="zh-TW" sz="2000" dirty="0">
                        <a:latin typeface="+mj-ea"/>
                        <a:ea typeface="+mj-ea"/>
                      </a:endParaRPr>
                    </a:p>
                    <a:p>
                      <a:endParaRPr kumimoji="1" lang="en-US" altLang="zh-TW" sz="2000" dirty="0">
                        <a:latin typeface="+mj-ea"/>
                        <a:ea typeface="+mj-ea"/>
                      </a:endParaRPr>
                    </a:p>
                    <a:p>
                      <a:r>
                        <a:rPr kumimoji="1" lang="zh-TW" altLang="en-US" sz="2000" dirty="0">
                          <a:latin typeface="メイリオ" panose="020B0604030504040204" pitchFamily="50" charset="-128"/>
                          <a:ea typeface="メイリオ" panose="020B0604030504040204" pitchFamily="50" charset="-128"/>
                        </a:rPr>
                        <a:t>集会所無償譲渡申出書</a:t>
                      </a:r>
                    </a:p>
                    <a:p>
                      <a:endParaRPr kumimoji="1" lang="en-US" altLang="zh-TW"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a:t>
                      </a:r>
                      <a:r>
                        <a:rPr kumimoji="1" lang="zh-TW" altLang="en-US" sz="2000" dirty="0">
                          <a:latin typeface="メイリオ" panose="020B0604030504040204" pitchFamily="50" charset="-128"/>
                          <a:ea typeface="メイリオ" panose="020B0604030504040204" pitchFamily="50" charset="-128"/>
                        </a:rPr>
                        <a:t>構築物状況調査</a:t>
                      </a:r>
                    </a:p>
                    <a:p>
                      <a:endParaRPr kumimoji="1" lang="en-US" altLang="zh-TW" sz="2000" dirty="0">
                        <a:latin typeface="メイリオ" panose="020B0604030504040204" pitchFamily="50" charset="-128"/>
                        <a:ea typeface="メイリオ" panose="020B0604030504040204" pitchFamily="50" charset="-128"/>
                      </a:endParaRPr>
                    </a:p>
                    <a:p>
                      <a:r>
                        <a:rPr kumimoji="1" lang="zh-TW" altLang="en-US" sz="2000" dirty="0">
                          <a:latin typeface="メイリオ" panose="020B0604030504040204" pitchFamily="50" charset="-128"/>
                          <a:ea typeface="メイリオ" panose="020B0604030504040204" pitchFamily="50" charset="-128"/>
                        </a:rPr>
                        <a:t>条例改正議決</a:t>
                      </a:r>
                      <a:r>
                        <a:rPr kumimoji="1" lang="ja-JP" altLang="en-US" sz="2000" dirty="0">
                          <a:latin typeface="メイリオ" panose="020B0604030504040204" pitchFamily="50" charset="-128"/>
                          <a:ea typeface="メイリオ" panose="020B0604030504040204" pitchFamily="50" charset="-128"/>
                        </a:rPr>
                        <a:t>・</a:t>
                      </a:r>
                      <a:r>
                        <a:rPr kumimoji="1" lang="zh-TW" altLang="en-US" sz="2000" dirty="0">
                          <a:latin typeface="メイリオ" panose="020B0604030504040204" pitchFamily="50" charset="-128"/>
                          <a:ea typeface="メイリオ" panose="020B0604030504040204" pitchFamily="50" charset="-128"/>
                        </a:rPr>
                        <a:t>集会所譲渡契約締結</a:t>
                      </a:r>
                    </a:p>
                    <a:p>
                      <a:r>
                        <a:rPr kumimoji="1" lang="ja-JP" altLang="en-US" sz="2400" b="1" dirty="0">
                          <a:solidFill>
                            <a:srgbClr val="FF0000"/>
                          </a:solidFill>
                          <a:latin typeface="+mj-ea"/>
                          <a:ea typeface="+mj-ea"/>
                        </a:rPr>
                        <a:t>老ノ木集会所無償譲渡</a:t>
                      </a:r>
                      <a:endParaRPr kumimoji="1" lang="en-US" altLang="ja-JP" sz="2400" b="1" dirty="0">
                        <a:solidFill>
                          <a:srgbClr val="FF0000"/>
                        </a:solidFill>
                        <a:latin typeface="+mj-ea"/>
                        <a:ea typeface="+mj-ea"/>
                      </a:endParaRPr>
                    </a:p>
                    <a:p>
                      <a:endParaRPr kumimoji="1" lang="en-US" altLang="ja-JP" sz="2000" dirty="0">
                        <a:latin typeface="+mj-ea"/>
                        <a:ea typeface="+mj-ea"/>
                      </a:endParaRPr>
                    </a:p>
                    <a:p>
                      <a:r>
                        <a:rPr kumimoji="1" lang="ja-JP" altLang="en-US" sz="2000" dirty="0">
                          <a:latin typeface="+mj-ea"/>
                          <a:ea typeface="+mj-ea"/>
                        </a:rPr>
                        <a:t>　　</a:t>
                      </a:r>
                      <a:endParaRPr kumimoji="1" lang="en-US" altLang="ja-JP" sz="2000" dirty="0">
                        <a:latin typeface="+mj-ea"/>
                        <a:ea typeface="+mj-ea"/>
                      </a:endParaRPr>
                    </a:p>
                    <a:p>
                      <a:r>
                        <a:rPr kumimoji="1" lang="ja-JP" altLang="en-US" sz="2000" dirty="0">
                          <a:latin typeface="+mj-ea"/>
                          <a:ea typeface="+mj-ea"/>
                        </a:rPr>
                        <a:t>　　　集会所登記手続</a:t>
                      </a:r>
                      <a:endParaRPr kumimoji="1" lang="en-US" altLang="ja-JP" sz="2000" dirty="0">
                        <a:latin typeface="+mj-ea"/>
                        <a:ea typeface="+mj-ea"/>
                      </a:endParaRPr>
                    </a:p>
                    <a:p>
                      <a:r>
                        <a:rPr kumimoji="1" lang="ja-JP" altLang="en-US" sz="2000" dirty="0">
                          <a:latin typeface="+mj-ea"/>
                          <a:ea typeface="+mj-ea"/>
                        </a:rPr>
                        <a:t>　　</a:t>
                      </a:r>
                      <a:r>
                        <a:rPr kumimoji="1" lang="ja-JP" altLang="en-US" sz="1800" dirty="0">
                          <a:latin typeface="+mj-ea"/>
                          <a:ea typeface="+mj-ea"/>
                        </a:rPr>
                        <a:t>（費用は市が補助：上限３０万円）</a:t>
                      </a:r>
                      <a:endParaRPr kumimoji="1" lang="ja-JP" altLang="en-US" sz="2000" dirty="0">
                        <a:latin typeface="+mj-ea"/>
                        <a:ea typeface="+mj-ea"/>
                      </a:endParaRPr>
                    </a:p>
                    <a:p>
                      <a:pPr>
                        <a:spcBef>
                          <a:spcPts val="600"/>
                        </a:spcBef>
                      </a:pPr>
                      <a:r>
                        <a:rPr kumimoji="1" lang="ja-JP" altLang="en-US" sz="2000" dirty="0">
                          <a:latin typeface="+mj-ea"/>
                          <a:ea typeface="+mj-ea"/>
                        </a:rPr>
                        <a:t> 集会所改修・備品購入等</a:t>
                      </a:r>
                      <a:endParaRPr kumimoji="1" lang="en-US" altLang="ja-JP" sz="2000" dirty="0">
                        <a:latin typeface="+mj-ea"/>
                        <a:ea typeface="+mj-ea"/>
                      </a:endParaRPr>
                    </a:p>
                    <a:p>
                      <a:r>
                        <a:rPr kumimoji="1" lang="ja-JP" altLang="en-US" sz="1800" dirty="0">
                          <a:latin typeface="+mj-ea"/>
                          <a:ea typeface="+mj-ea"/>
                        </a:rPr>
                        <a:t> （費用は市が補助：上限</a:t>
                      </a:r>
                      <a:r>
                        <a:rPr kumimoji="1" lang="en-US" altLang="ja-JP" sz="1800" dirty="0">
                          <a:latin typeface="+mj-ea"/>
                          <a:ea typeface="+mj-ea"/>
                        </a:rPr>
                        <a:t>250</a:t>
                      </a:r>
                      <a:r>
                        <a:rPr kumimoji="1" lang="ja-JP" altLang="en-US" sz="1800" dirty="0">
                          <a:latin typeface="+mj-ea"/>
                          <a:ea typeface="+mj-ea"/>
                        </a:rPr>
                        <a:t>万円）</a:t>
                      </a:r>
                      <a:endParaRPr kumimoji="1" lang="ja-JP" altLang="en-US" sz="2000" dirty="0">
                        <a:latin typeface="+mj-ea"/>
                        <a:ea typeface="+mj-ea"/>
                      </a:endParaRPr>
                    </a:p>
                  </a:txBody>
                  <a:tcP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840168438"/>
                  </a:ext>
                </a:extLst>
              </a:tr>
            </a:tbl>
          </a:graphicData>
        </a:graphic>
      </p:graphicFrame>
      <p:sp>
        <p:nvSpPr>
          <p:cNvPr id="7" name="矢印: 下 6">
            <a:extLst>
              <a:ext uri="{FF2B5EF4-FFF2-40B4-BE49-F238E27FC236}">
                <a16:creationId xmlns:a16="http://schemas.microsoft.com/office/drawing/2014/main" id="{9D9D8476-77A3-4D24-9D78-28D61CE4D1D0}"/>
              </a:ext>
            </a:extLst>
          </p:cNvPr>
          <p:cNvSpPr/>
          <p:nvPr/>
        </p:nvSpPr>
        <p:spPr>
          <a:xfrm>
            <a:off x="413238" y="1875321"/>
            <a:ext cx="422031" cy="753244"/>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下 7">
            <a:extLst>
              <a:ext uri="{FF2B5EF4-FFF2-40B4-BE49-F238E27FC236}">
                <a16:creationId xmlns:a16="http://schemas.microsoft.com/office/drawing/2014/main" id="{E82B42E5-E8EE-40F3-8C9F-DBB7D13E7281}"/>
              </a:ext>
            </a:extLst>
          </p:cNvPr>
          <p:cNvSpPr/>
          <p:nvPr/>
        </p:nvSpPr>
        <p:spPr>
          <a:xfrm>
            <a:off x="4853793" y="1875320"/>
            <a:ext cx="422031" cy="75324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下 8">
            <a:extLst>
              <a:ext uri="{FF2B5EF4-FFF2-40B4-BE49-F238E27FC236}">
                <a16:creationId xmlns:a16="http://schemas.microsoft.com/office/drawing/2014/main" id="{80A7C967-4332-41E4-9909-5F1AFC9524A5}"/>
              </a:ext>
            </a:extLst>
          </p:cNvPr>
          <p:cNvSpPr/>
          <p:nvPr/>
        </p:nvSpPr>
        <p:spPr>
          <a:xfrm>
            <a:off x="413236" y="2922426"/>
            <a:ext cx="422031" cy="1123367"/>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下 9">
            <a:extLst>
              <a:ext uri="{FF2B5EF4-FFF2-40B4-BE49-F238E27FC236}">
                <a16:creationId xmlns:a16="http://schemas.microsoft.com/office/drawing/2014/main" id="{5F77F4E1-CBE3-40BC-AC73-24808234CD22}"/>
              </a:ext>
            </a:extLst>
          </p:cNvPr>
          <p:cNvSpPr/>
          <p:nvPr/>
        </p:nvSpPr>
        <p:spPr>
          <a:xfrm>
            <a:off x="4853793" y="2983763"/>
            <a:ext cx="422031" cy="75324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下 10">
            <a:extLst>
              <a:ext uri="{FF2B5EF4-FFF2-40B4-BE49-F238E27FC236}">
                <a16:creationId xmlns:a16="http://schemas.microsoft.com/office/drawing/2014/main" id="{58F02743-D56B-4194-BA2F-8B7BD406C94B}"/>
              </a:ext>
            </a:extLst>
          </p:cNvPr>
          <p:cNvSpPr/>
          <p:nvPr/>
        </p:nvSpPr>
        <p:spPr>
          <a:xfrm>
            <a:off x="4853793" y="4568529"/>
            <a:ext cx="422031" cy="1125416"/>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下 11">
            <a:extLst>
              <a:ext uri="{FF2B5EF4-FFF2-40B4-BE49-F238E27FC236}">
                <a16:creationId xmlns:a16="http://schemas.microsoft.com/office/drawing/2014/main" id="{74643D6C-1590-4594-965B-59E4607DFE19}"/>
              </a:ext>
            </a:extLst>
          </p:cNvPr>
          <p:cNvSpPr/>
          <p:nvPr/>
        </p:nvSpPr>
        <p:spPr>
          <a:xfrm>
            <a:off x="5653307" y="4568529"/>
            <a:ext cx="422031" cy="501516"/>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下 12">
            <a:extLst>
              <a:ext uri="{FF2B5EF4-FFF2-40B4-BE49-F238E27FC236}">
                <a16:creationId xmlns:a16="http://schemas.microsoft.com/office/drawing/2014/main" id="{8A1896FB-28C5-4AA8-9EF3-5723571A7B24}"/>
              </a:ext>
            </a:extLst>
          </p:cNvPr>
          <p:cNvSpPr/>
          <p:nvPr/>
        </p:nvSpPr>
        <p:spPr>
          <a:xfrm>
            <a:off x="413237" y="4548069"/>
            <a:ext cx="422031" cy="501516"/>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B388704E-7AAB-4CFB-A12B-7E88A81DA28A}"/>
              </a:ext>
            </a:extLst>
          </p:cNvPr>
          <p:cNvSpPr txBox="1"/>
          <p:nvPr/>
        </p:nvSpPr>
        <p:spPr>
          <a:xfrm>
            <a:off x="3904223" y="4869627"/>
            <a:ext cx="1160585" cy="523220"/>
          </a:xfrm>
          <a:prstGeom prst="rect">
            <a:avLst/>
          </a:prstGeom>
          <a:noFill/>
        </p:spPr>
        <p:txBody>
          <a:bodyPr wrap="square">
            <a:spAutoFit/>
          </a:bodyPr>
          <a:lstStyle/>
          <a:p>
            <a:r>
              <a:rPr lang="ja-JP" altLang="en-US" sz="1400" b="1" dirty="0">
                <a:latin typeface="+mj-ea"/>
                <a:ea typeface="+mj-ea"/>
              </a:rPr>
              <a:t>３年後</a:t>
            </a:r>
            <a:endParaRPr lang="en-US" altLang="ja-JP" sz="1400" b="1" dirty="0">
              <a:latin typeface="+mj-ea"/>
              <a:ea typeface="+mj-ea"/>
            </a:endParaRPr>
          </a:p>
          <a:p>
            <a:r>
              <a:rPr lang="ja-JP" altLang="en-US" sz="1400" b="1" dirty="0">
                <a:latin typeface="+mj-ea"/>
                <a:ea typeface="+mj-ea"/>
              </a:rPr>
              <a:t>年度末まで</a:t>
            </a:r>
          </a:p>
        </p:txBody>
      </p:sp>
      <p:sp>
        <p:nvSpPr>
          <p:cNvPr id="5" name="スライド番号プレースホルダー 4">
            <a:extLst>
              <a:ext uri="{FF2B5EF4-FFF2-40B4-BE49-F238E27FC236}">
                <a16:creationId xmlns:a16="http://schemas.microsoft.com/office/drawing/2014/main" id="{425DD683-C057-45F9-9DDE-E6C07C0B0B99}"/>
              </a:ext>
            </a:extLst>
          </p:cNvPr>
          <p:cNvSpPr>
            <a:spLocks noGrp="1"/>
          </p:cNvSpPr>
          <p:nvPr>
            <p:ph type="sldNum" sz="quarter" idx="12"/>
          </p:nvPr>
        </p:nvSpPr>
        <p:spPr/>
        <p:txBody>
          <a:bodyPr/>
          <a:lstStyle/>
          <a:p>
            <a:fld id="{53CB00C0-51BA-40F4-A6CD-9BD672424D14}" type="slidenum">
              <a:rPr kumimoji="1" lang="ja-JP" altLang="en-US" smtClean="0"/>
              <a:t>34</a:t>
            </a:fld>
            <a:endParaRPr kumimoji="1" lang="ja-JP" altLang="en-US"/>
          </a:p>
        </p:txBody>
      </p:sp>
      <p:graphicFrame>
        <p:nvGraphicFramePr>
          <p:cNvPr id="14" name="表 13">
            <a:extLst>
              <a:ext uri="{FF2B5EF4-FFF2-40B4-BE49-F238E27FC236}">
                <a16:creationId xmlns:a16="http://schemas.microsoft.com/office/drawing/2014/main" id="{C27C9699-D289-4AAD-BFB9-6B2C8C58098C}"/>
              </a:ext>
            </a:extLst>
          </p:cNvPr>
          <p:cNvGraphicFramePr>
            <a:graphicFrameLocks noGrp="1"/>
          </p:cNvGraphicFramePr>
          <p:nvPr>
            <p:extLst>
              <p:ext uri="{D42A27DB-BD31-4B8C-83A1-F6EECF244321}">
                <p14:modId xmlns:p14="http://schemas.microsoft.com/office/powerpoint/2010/main" val="2957061533"/>
              </p:ext>
            </p:extLst>
          </p:nvPr>
        </p:nvGraphicFramePr>
        <p:xfrm>
          <a:off x="124488" y="5532501"/>
          <a:ext cx="4474800" cy="1192982"/>
        </p:xfrm>
        <a:graphic>
          <a:graphicData uri="http://schemas.openxmlformats.org/drawingml/2006/table">
            <a:tbl>
              <a:tblPr firstRow="1" bandRow="1">
                <a:tableStyleId>{93296810-A885-4BE3-A3E7-6D5BEEA58F35}</a:tableStyleId>
              </a:tblPr>
              <a:tblGrid>
                <a:gridCol w="633553">
                  <a:extLst>
                    <a:ext uri="{9D8B030D-6E8A-4147-A177-3AD203B41FA5}">
                      <a16:colId xmlns:a16="http://schemas.microsoft.com/office/drawing/2014/main" val="2095564721"/>
                    </a:ext>
                  </a:extLst>
                </a:gridCol>
                <a:gridCol w="1083532">
                  <a:extLst>
                    <a:ext uri="{9D8B030D-6E8A-4147-A177-3AD203B41FA5}">
                      <a16:colId xmlns:a16="http://schemas.microsoft.com/office/drawing/2014/main" val="2277059181"/>
                    </a:ext>
                  </a:extLst>
                </a:gridCol>
                <a:gridCol w="2757715">
                  <a:extLst>
                    <a:ext uri="{9D8B030D-6E8A-4147-A177-3AD203B41FA5}">
                      <a16:colId xmlns:a16="http://schemas.microsoft.com/office/drawing/2014/main" val="1166460289"/>
                    </a:ext>
                  </a:extLst>
                </a:gridCol>
              </a:tblGrid>
              <a:tr h="294437">
                <a:tc>
                  <a:txBody>
                    <a:bodyPr/>
                    <a:lstStyle/>
                    <a:p>
                      <a:pPr algn="ctr"/>
                      <a:endParaRPr kumimoji="1" lang="ja-JP" altLang="en-US" sz="1600" b="0"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1" dirty="0">
                          <a:solidFill>
                            <a:schemeClr val="tx1"/>
                          </a:solidFill>
                          <a:latin typeface="+mj-ea"/>
                          <a:ea typeface="+mj-ea"/>
                        </a:rPr>
                        <a:t>所有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1" dirty="0">
                          <a:solidFill>
                            <a:schemeClr val="tx1"/>
                          </a:solidFill>
                          <a:latin typeface="+mj-ea"/>
                          <a:ea typeface="+mj-ea"/>
                        </a:rPr>
                        <a:t>方法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2153770"/>
                  </a:ext>
                </a:extLst>
              </a:tr>
              <a:tr h="428851">
                <a:tc>
                  <a:txBody>
                    <a:bodyPr/>
                    <a:lstStyle/>
                    <a:p>
                      <a:pPr algn="ctr"/>
                      <a:r>
                        <a:rPr kumimoji="1" lang="ja-JP" altLang="en-US" sz="1600" b="0" dirty="0">
                          <a:latin typeface="+mj-ea"/>
                          <a:ea typeface="+mj-ea"/>
                        </a:rPr>
                        <a:t>建物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dirty="0">
                          <a:latin typeface="+mj-ea"/>
                          <a:ea typeface="+mj-ea"/>
                        </a:rPr>
                        <a:t>市→地域</a:t>
                      </a:r>
                      <a:endParaRPr kumimoji="1" lang="en-US" altLang="ja-JP" sz="1600" b="0"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dirty="0">
                          <a:latin typeface="+mj-ea"/>
                          <a:ea typeface="+mj-ea"/>
                        </a:rPr>
                        <a:t>契約により権利を譲渡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0174040"/>
                  </a:ext>
                </a:extLst>
              </a:tr>
              <a:tr h="428851">
                <a:tc>
                  <a:txBody>
                    <a:bodyPr/>
                    <a:lstStyle/>
                    <a:p>
                      <a:pPr algn="ctr"/>
                      <a:r>
                        <a:rPr kumimoji="1" lang="ja-JP" altLang="en-US" sz="1600" b="0" dirty="0">
                          <a:latin typeface="+mj-ea"/>
                          <a:ea typeface="+mj-ea"/>
                        </a:rPr>
                        <a:t>土地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dirty="0">
                          <a:latin typeface="+mj-ea"/>
                          <a:ea typeface="+mj-ea"/>
                        </a:rPr>
                        <a:t>市</a:t>
                      </a:r>
                      <a:endParaRPr kumimoji="1" lang="en-US" altLang="ja-JP" sz="1600" b="0" dirty="0">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dirty="0">
                          <a:latin typeface="+mj-ea"/>
                          <a:ea typeface="+mj-ea"/>
                        </a:rPr>
                        <a:t>無償貸借契約により使用可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6465946"/>
                  </a:ext>
                </a:extLst>
              </a:tr>
            </a:tbl>
          </a:graphicData>
        </a:graphic>
      </p:graphicFrame>
    </p:spTree>
    <p:extLst>
      <p:ext uri="{BB962C8B-B14F-4D97-AF65-F5344CB8AC3E}">
        <p14:creationId xmlns:p14="http://schemas.microsoft.com/office/powerpoint/2010/main" val="368882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6109FC4-A57F-4751-B52E-165A2D9E148B}"/>
              </a:ext>
            </a:extLst>
          </p:cNvPr>
          <p:cNvSpPr>
            <a:spLocks noGrp="1"/>
          </p:cNvSpPr>
          <p:nvPr>
            <p:ph idx="1"/>
          </p:nvPr>
        </p:nvSpPr>
        <p:spPr>
          <a:xfrm>
            <a:off x="628650" y="717453"/>
            <a:ext cx="7886700" cy="548639"/>
          </a:xfrm>
        </p:spPr>
        <p:txBody>
          <a:bodyPr>
            <a:normAutofit/>
          </a:bodyPr>
          <a:lstStyle/>
          <a:p>
            <a:pPr marL="0" indent="0" algn="ctr">
              <a:buNone/>
            </a:pPr>
            <a:r>
              <a:rPr kumimoji="1" lang="ja-JP" altLang="en-US" dirty="0">
                <a:latin typeface="+mj-ea"/>
                <a:ea typeface="+mj-ea"/>
              </a:rPr>
              <a:t>ご清聴ありがとうございました。</a:t>
            </a:r>
            <a:endParaRPr kumimoji="1" lang="en-US" altLang="ja-JP" dirty="0">
              <a:latin typeface="+mj-ea"/>
              <a:ea typeface="+mj-ea"/>
            </a:endParaRPr>
          </a:p>
        </p:txBody>
      </p:sp>
      <p:pic>
        <p:nvPicPr>
          <p:cNvPr id="5" name="図 4">
            <a:extLst>
              <a:ext uri="{FF2B5EF4-FFF2-40B4-BE49-F238E27FC236}">
                <a16:creationId xmlns:a16="http://schemas.microsoft.com/office/drawing/2014/main" id="{456C37A5-603E-409D-AC47-A6B55DFF1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231" y="1726809"/>
            <a:ext cx="5861537" cy="4396153"/>
          </a:xfrm>
          <a:prstGeom prst="rect">
            <a:avLst/>
          </a:prstGeom>
        </p:spPr>
      </p:pic>
      <p:sp>
        <p:nvSpPr>
          <p:cNvPr id="8" name="スライド番号プレースホルダー 7">
            <a:extLst>
              <a:ext uri="{FF2B5EF4-FFF2-40B4-BE49-F238E27FC236}">
                <a16:creationId xmlns:a16="http://schemas.microsoft.com/office/drawing/2014/main" id="{8CCE26CF-0266-48D9-875B-D13FCF195799}"/>
              </a:ext>
            </a:extLst>
          </p:cNvPr>
          <p:cNvSpPr>
            <a:spLocks noGrp="1"/>
          </p:cNvSpPr>
          <p:nvPr>
            <p:ph type="sldNum" sz="quarter" idx="12"/>
          </p:nvPr>
        </p:nvSpPr>
        <p:spPr/>
        <p:txBody>
          <a:bodyPr/>
          <a:lstStyle/>
          <a:p>
            <a:fld id="{53CB00C0-51BA-40F4-A6CD-9BD672424D14}" type="slidenum">
              <a:rPr kumimoji="1" lang="ja-JP" altLang="en-US" smtClean="0"/>
              <a:t>35</a:t>
            </a:fld>
            <a:endParaRPr kumimoji="1" lang="ja-JP" altLang="en-US"/>
          </a:p>
        </p:txBody>
      </p:sp>
    </p:spTree>
    <p:extLst>
      <p:ext uri="{BB962C8B-B14F-4D97-AF65-F5344CB8AC3E}">
        <p14:creationId xmlns:p14="http://schemas.microsoft.com/office/powerpoint/2010/main" val="3256303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B7FFD1-4222-42DC-B5D9-11026E3D2050}"/>
              </a:ext>
            </a:extLst>
          </p:cNvPr>
          <p:cNvSpPr>
            <a:spLocks noGrp="1"/>
          </p:cNvSpPr>
          <p:nvPr>
            <p:ph type="title"/>
          </p:nvPr>
        </p:nvSpPr>
        <p:spPr>
          <a:xfrm>
            <a:off x="628650" y="365127"/>
            <a:ext cx="7886700" cy="797630"/>
          </a:xfrm>
        </p:spPr>
        <p:txBody>
          <a:bodyPr/>
          <a:lstStyle/>
          <a:p>
            <a:r>
              <a:rPr kumimoji="1" lang="ja-JP" altLang="en-US" dirty="0"/>
              <a:t>宇治市の人口推移</a:t>
            </a:r>
          </a:p>
        </p:txBody>
      </p:sp>
      <p:pic>
        <p:nvPicPr>
          <p:cNvPr id="5" name="図 4">
            <a:extLst>
              <a:ext uri="{FF2B5EF4-FFF2-40B4-BE49-F238E27FC236}">
                <a16:creationId xmlns:a16="http://schemas.microsoft.com/office/drawing/2014/main" id="{4428E3D4-6CE2-4AEC-A309-55BEBD65CB02}"/>
              </a:ext>
            </a:extLst>
          </p:cNvPr>
          <p:cNvPicPr>
            <a:picLocks noChangeAspect="1"/>
          </p:cNvPicPr>
          <p:nvPr/>
        </p:nvPicPr>
        <p:blipFill>
          <a:blip r:embed="rId2"/>
          <a:stretch>
            <a:fillRect/>
          </a:stretch>
        </p:blipFill>
        <p:spPr>
          <a:xfrm>
            <a:off x="306138" y="1366833"/>
            <a:ext cx="8754883" cy="4386268"/>
          </a:xfrm>
          <a:prstGeom prst="rect">
            <a:avLst/>
          </a:prstGeom>
        </p:spPr>
      </p:pic>
      <p:sp>
        <p:nvSpPr>
          <p:cNvPr id="6" name="テキスト ボックス 5">
            <a:extLst>
              <a:ext uri="{FF2B5EF4-FFF2-40B4-BE49-F238E27FC236}">
                <a16:creationId xmlns:a16="http://schemas.microsoft.com/office/drawing/2014/main" id="{56D6F8D1-88B7-456D-B979-378172AAA859}"/>
              </a:ext>
            </a:extLst>
          </p:cNvPr>
          <p:cNvSpPr txBox="1"/>
          <p:nvPr/>
        </p:nvSpPr>
        <p:spPr>
          <a:xfrm>
            <a:off x="5496379" y="1460686"/>
            <a:ext cx="3262432" cy="338554"/>
          </a:xfrm>
          <a:prstGeom prst="rect">
            <a:avLst/>
          </a:prstGeom>
          <a:noFill/>
        </p:spPr>
        <p:txBody>
          <a:bodyPr wrap="none" rtlCol="0">
            <a:spAutoFit/>
          </a:bodyPr>
          <a:lstStyle/>
          <a:p>
            <a:r>
              <a:rPr kumimoji="1" lang="en-US" altLang="ja-JP" sz="1600" dirty="0"/>
              <a:t>※</a:t>
            </a:r>
            <a:r>
              <a:rPr kumimoji="1" lang="ja-JP" altLang="en-US" sz="1600" dirty="0"/>
              <a:t>宇治市第６次総合計画より抜粋</a:t>
            </a:r>
          </a:p>
        </p:txBody>
      </p:sp>
      <p:graphicFrame>
        <p:nvGraphicFramePr>
          <p:cNvPr id="8" name="表 7">
            <a:extLst>
              <a:ext uri="{FF2B5EF4-FFF2-40B4-BE49-F238E27FC236}">
                <a16:creationId xmlns:a16="http://schemas.microsoft.com/office/drawing/2014/main" id="{6A32331F-B153-4004-93F5-988C27524F98}"/>
              </a:ext>
            </a:extLst>
          </p:cNvPr>
          <p:cNvGraphicFramePr>
            <a:graphicFrameLocks noGrp="1"/>
          </p:cNvGraphicFramePr>
          <p:nvPr>
            <p:extLst>
              <p:ext uri="{D42A27DB-BD31-4B8C-83A1-F6EECF244321}">
                <p14:modId xmlns:p14="http://schemas.microsoft.com/office/powerpoint/2010/main" val="2719836877"/>
              </p:ext>
            </p:extLst>
          </p:nvPr>
        </p:nvGraphicFramePr>
        <p:xfrm>
          <a:off x="213373" y="5765433"/>
          <a:ext cx="4769445" cy="741680"/>
        </p:xfrm>
        <a:graphic>
          <a:graphicData uri="http://schemas.openxmlformats.org/drawingml/2006/table">
            <a:tbl>
              <a:tblPr firstRow="1" bandRow="1">
                <a:tableStyleId>{5C22544A-7EE6-4342-B048-85BDC9FD1C3A}</a:tableStyleId>
              </a:tblPr>
              <a:tblGrid>
                <a:gridCol w="1025260">
                  <a:extLst>
                    <a:ext uri="{9D8B030D-6E8A-4147-A177-3AD203B41FA5}">
                      <a16:colId xmlns:a16="http://schemas.microsoft.com/office/drawing/2014/main" val="2095564721"/>
                    </a:ext>
                  </a:extLst>
                </a:gridCol>
                <a:gridCol w="1832322">
                  <a:extLst>
                    <a:ext uri="{9D8B030D-6E8A-4147-A177-3AD203B41FA5}">
                      <a16:colId xmlns:a16="http://schemas.microsoft.com/office/drawing/2014/main" val="2277059181"/>
                    </a:ext>
                  </a:extLst>
                </a:gridCol>
                <a:gridCol w="1911863">
                  <a:extLst>
                    <a:ext uri="{9D8B030D-6E8A-4147-A177-3AD203B41FA5}">
                      <a16:colId xmlns:a16="http://schemas.microsoft.com/office/drawing/2014/main" val="1166460289"/>
                    </a:ext>
                  </a:extLst>
                </a:gridCol>
              </a:tblGrid>
              <a:tr h="370840">
                <a:tc>
                  <a:txBody>
                    <a:bodyPr/>
                    <a:lstStyle/>
                    <a:p>
                      <a:pPr algn="ctr"/>
                      <a:endParaRPr kumimoji="1" lang="ja-JP" altLang="en-US" dirty="0">
                        <a:latin typeface="+mj-ea"/>
                        <a:ea typeface="+mj-ea"/>
                      </a:endParaRPr>
                    </a:p>
                  </a:txBody>
                  <a:tcPr>
                    <a:solidFill>
                      <a:schemeClr val="accent1">
                        <a:lumMod val="60000"/>
                        <a:lumOff val="40000"/>
                      </a:schemeClr>
                    </a:solidFill>
                  </a:tcPr>
                </a:tc>
                <a:tc>
                  <a:txBody>
                    <a:bodyPr/>
                    <a:lstStyle/>
                    <a:p>
                      <a:pPr algn="ctr"/>
                      <a:r>
                        <a:rPr kumimoji="1" lang="ja-JP" altLang="en-US" b="0" dirty="0">
                          <a:solidFill>
                            <a:schemeClr val="tx1"/>
                          </a:solidFill>
                          <a:latin typeface="+mj-ea"/>
                          <a:ea typeface="+mj-ea"/>
                        </a:rPr>
                        <a:t>令和７年</a:t>
                      </a:r>
                    </a:p>
                  </a:txBody>
                  <a:tcPr>
                    <a:solidFill>
                      <a:schemeClr val="accent1">
                        <a:lumMod val="60000"/>
                        <a:lumOff val="40000"/>
                      </a:schemeClr>
                    </a:solidFill>
                  </a:tcPr>
                </a:tc>
                <a:tc>
                  <a:txBody>
                    <a:bodyPr/>
                    <a:lstStyle/>
                    <a:p>
                      <a:pPr algn="ctr"/>
                      <a:r>
                        <a:rPr kumimoji="1" lang="ja-JP" altLang="en-US" b="0" dirty="0">
                          <a:solidFill>
                            <a:schemeClr val="tx1"/>
                          </a:solidFill>
                          <a:latin typeface="+mj-ea"/>
                          <a:ea typeface="+mj-ea"/>
                        </a:rPr>
                        <a:t>令和</a:t>
                      </a:r>
                      <a:r>
                        <a:rPr kumimoji="1" lang="en-US" altLang="ja-JP" b="0" dirty="0">
                          <a:solidFill>
                            <a:schemeClr val="tx1"/>
                          </a:solidFill>
                          <a:latin typeface="+mj-ea"/>
                          <a:ea typeface="+mj-ea"/>
                        </a:rPr>
                        <a:t>32</a:t>
                      </a:r>
                      <a:r>
                        <a:rPr kumimoji="1" lang="ja-JP" altLang="en-US" b="0" dirty="0">
                          <a:solidFill>
                            <a:schemeClr val="tx1"/>
                          </a:solidFill>
                          <a:latin typeface="+mj-ea"/>
                          <a:ea typeface="+mj-ea"/>
                        </a:rPr>
                        <a:t>年</a:t>
                      </a:r>
                    </a:p>
                  </a:txBody>
                  <a:tcPr>
                    <a:solidFill>
                      <a:schemeClr val="accent1">
                        <a:lumMod val="60000"/>
                        <a:lumOff val="40000"/>
                      </a:schemeClr>
                    </a:solidFill>
                  </a:tcPr>
                </a:tc>
                <a:extLst>
                  <a:ext uri="{0D108BD9-81ED-4DB2-BD59-A6C34878D82A}">
                    <a16:rowId xmlns:a16="http://schemas.microsoft.com/office/drawing/2014/main" val="1592153770"/>
                  </a:ext>
                </a:extLst>
              </a:tr>
              <a:tr h="370840">
                <a:tc>
                  <a:txBody>
                    <a:bodyPr/>
                    <a:lstStyle/>
                    <a:p>
                      <a:pPr algn="ctr"/>
                      <a:r>
                        <a:rPr kumimoji="1" lang="ja-JP" altLang="en-US" dirty="0">
                          <a:latin typeface="+mj-ea"/>
                          <a:ea typeface="+mj-ea"/>
                        </a:rPr>
                        <a:t>人口</a:t>
                      </a:r>
                    </a:p>
                  </a:txBody>
                  <a:tcPr/>
                </a:tc>
                <a:tc>
                  <a:txBody>
                    <a:bodyPr/>
                    <a:lstStyle/>
                    <a:p>
                      <a:pPr algn="ctr"/>
                      <a:r>
                        <a:rPr kumimoji="1" lang="en-US" altLang="ja-JP" dirty="0">
                          <a:latin typeface="+mj-ea"/>
                          <a:ea typeface="+mj-ea"/>
                        </a:rPr>
                        <a:t>178,893</a:t>
                      </a:r>
                      <a:r>
                        <a:rPr kumimoji="1" lang="ja-JP" altLang="en-US" dirty="0">
                          <a:latin typeface="+mj-ea"/>
                          <a:ea typeface="+mj-ea"/>
                        </a:rPr>
                        <a:t>（人）</a:t>
                      </a:r>
                    </a:p>
                  </a:txBody>
                  <a:tcPr/>
                </a:tc>
                <a:tc>
                  <a:txBody>
                    <a:bodyPr/>
                    <a:lstStyle/>
                    <a:p>
                      <a:pPr algn="ctr"/>
                      <a:r>
                        <a:rPr kumimoji="1" lang="en-US" altLang="ja-JP" b="1" dirty="0">
                          <a:latin typeface="+mj-ea"/>
                          <a:ea typeface="+mj-ea"/>
                        </a:rPr>
                        <a:t>127,251</a:t>
                      </a:r>
                      <a:r>
                        <a:rPr kumimoji="1" lang="ja-JP" altLang="en-US" b="1" dirty="0">
                          <a:latin typeface="+mj-ea"/>
                          <a:ea typeface="+mj-ea"/>
                        </a:rPr>
                        <a:t>（人）</a:t>
                      </a:r>
                    </a:p>
                  </a:txBody>
                  <a:tcPr/>
                </a:tc>
                <a:extLst>
                  <a:ext uri="{0D108BD9-81ED-4DB2-BD59-A6C34878D82A}">
                    <a16:rowId xmlns:a16="http://schemas.microsoft.com/office/drawing/2014/main" val="1172548945"/>
                  </a:ext>
                </a:extLst>
              </a:tr>
            </a:tbl>
          </a:graphicData>
        </a:graphic>
      </p:graphicFrame>
      <p:grpSp>
        <p:nvGrpSpPr>
          <p:cNvPr id="9" name="グループ化 8">
            <a:extLst>
              <a:ext uri="{FF2B5EF4-FFF2-40B4-BE49-F238E27FC236}">
                <a16:creationId xmlns:a16="http://schemas.microsoft.com/office/drawing/2014/main" id="{32591007-75D9-4864-A507-0938A74C1D05}"/>
              </a:ext>
            </a:extLst>
          </p:cNvPr>
          <p:cNvGrpSpPr/>
          <p:nvPr/>
        </p:nvGrpSpPr>
        <p:grpSpPr>
          <a:xfrm>
            <a:off x="5075583" y="5794172"/>
            <a:ext cx="3463333" cy="932379"/>
            <a:chOff x="5339366" y="5521117"/>
            <a:chExt cx="3758265" cy="932379"/>
          </a:xfrm>
        </p:grpSpPr>
        <p:sp>
          <p:nvSpPr>
            <p:cNvPr id="10" name="四角形: 角を丸くする 9">
              <a:extLst>
                <a:ext uri="{FF2B5EF4-FFF2-40B4-BE49-F238E27FC236}">
                  <a16:creationId xmlns:a16="http://schemas.microsoft.com/office/drawing/2014/main" id="{42C58A8A-72A3-4E96-BF3A-32E98636E09D}"/>
                </a:ext>
              </a:extLst>
            </p:cNvPr>
            <p:cNvSpPr/>
            <p:nvPr/>
          </p:nvSpPr>
          <p:spPr>
            <a:xfrm>
              <a:off x="6036379" y="5521117"/>
              <a:ext cx="3061252" cy="93237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latin typeface="ﾒｲﾘｵ"/>
                </a:rPr>
                <a:t>2050</a:t>
              </a:r>
              <a:r>
                <a:rPr kumimoji="1" lang="ja-JP" altLang="en-US" dirty="0">
                  <a:solidFill>
                    <a:schemeClr val="tx1"/>
                  </a:solidFill>
                  <a:latin typeface="ﾒｲﾘｵ"/>
                </a:rPr>
                <a:t>年には</a:t>
              </a:r>
              <a:r>
                <a:rPr kumimoji="1" lang="en-US" altLang="ja-JP" dirty="0">
                  <a:solidFill>
                    <a:schemeClr val="tx1"/>
                  </a:solidFill>
                  <a:latin typeface="ﾒｲﾘｵ"/>
                </a:rPr>
                <a:t>…</a:t>
              </a:r>
            </a:p>
            <a:p>
              <a:r>
                <a:rPr kumimoji="1" lang="ja-JP" altLang="en-US" b="1" u="sng" dirty="0">
                  <a:solidFill>
                    <a:schemeClr val="tx1"/>
                  </a:solidFill>
                  <a:latin typeface="ﾒｲﾘｵ"/>
                </a:rPr>
                <a:t>現在より約</a:t>
              </a:r>
              <a:r>
                <a:rPr kumimoji="1" lang="en-US" altLang="ja-JP" b="1" u="sng" dirty="0">
                  <a:solidFill>
                    <a:schemeClr val="tx1"/>
                  </a:solidFill>
                  <a:latin typeface="ﾒｲﾘｵ"/>
                </a:rPr>
                <a:t>30</a:t>
              </a:r>
              <a:r>
                <a:rPr kumimoji="1" lang="ja-JP" altLang="en-US" b="1" u="sng" dirty="0">
                  <a:solidFill>
                    <a:schemeClr val="tx1"/>
                  </a:solidFill>
                  <a:latin typeface="ﾒｲﾘｵ"/>
                </a:rPr>
                <a:t>％人口減少</a:t>
              </a:r>
            </a:p>
          </p:txBody>
        </p:sp>
        <p:sp>
          <p:nvSpPr>
            <p:cNvPr id="11" name="矢印: 左 10">
              <a:extLst>
                <a:ext uri="{FF2B5EF4-FFF2-40B4-BE49-F238E27FC236}">
                  <a16:creationId xmlns:a16="http://schemas.microsoft.com/office/drawing/2014/main" id="{2E8D7149-DE5E-4728-8B45-7709699C4823}"/>
                </a:ext>
              </a:extLst>
            </p:cNvPr>
            <p:cNvSpPr/>
            <p:nvPr/>
          </p:nvSpPr>
          <p:spPr>
            <a:xfrm>
              <a:off x="5339366" y="5737987"/>
              <a:ext cx="596348" cy="4986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2" name="テキスト ボックス 11">
            <a:extLst>
              <a:ext uri="{FF2B5EF4-FFF2-40B4-BE49-F238E27FC236}">
                <a16:creationId xmlns:a16="http://schemas.microsoft.com/office/drawing/2014/main" id="{9D264CAF-0F2F-4891-8318-2218B69BA101}"/>
              </a:ext>
            </a:extLst>
          </p:cNvPr>
          <p:cNvSpPr txBox="1"/>
          <p:nvPr/>
        </p:nvSpPr>
        <p:spPr>
          <a:xfrm>
            <a:off x="1590261" y="6519446"/>
            <a:ext cx="1107996" cy="338554"/>
          </a:xfrm>
          <a:prstGeom prst="rect">
            <a:avLst/>
          </a:prstGeom>
          <a:noFill/>
        </p:spPr>
        <p:txBody>
          <a:bodyPr wrap="none" rtlCol="0">
            <a:spAutoFit/>
          </a:bodyPr>
          <a:lstStyle/>
          <a:p>
            <a:r>
              <a:rPr kumimoji="1" lang="en-US" altLang="ja-JP" sz="1600" dirty="0"/>
              <a:t>※</a:t>
            </a:r>
            <a:r>
              <a:rPr kumimoji="1" lang="en-US" altLang="ja-JP" sz="1600" dirty="0">
                <a:latin typeface="+mn-ea"/>
              </a:rPr>
              <a:t>4/1</a:t>
            </a:r>
            <a:r>
              <a:rPr kumimoji="1" lang="ja-JP" altLang="en-US" sz="1600" dirty="0"/>
              <a:t>時点</a:t>
            </a:r>
          </a:p>
        </p:txBody>
      </p:sp>
      <p:sp>
        <p:nvSpPr>
          <p:cNvPr id="7" name="スライド番号プレースホルダー 6">
            <a:extLst>
              <a:ext uri="{FF2B5EF4-FFF2-40B4-BE49-F238E27FC236}">
                <a16:creationId xmlns:a16="http://schemas.microsoft.com/office/drawing/2014/main" id="{D3465084-D69C-4825-8A1D-84F0A2B3BA19}"/>
              </a:ext>
            </a:extLst>
          </p:cNvPr>
          <p:cNvSpPr>
            <a:spLocks noGrp="1"/>
          </p:cNvSpPr>
          <p:nvPr>
            <p:ph type="sldNum" sz="quarter" idx="12"/>
          </p:nvPr>
        </p:nvSpPr>
        <p:spPr/>
        <p:txBody>
          <a:bodyPr/>
          <a:lstStyle/>
          <a:p>
            <a:fld id="{53CB00C0-51BA-40F4-A6CD-9BD672424D14}" type="slidenum">
              <a:rPr kumimoji="1" lang="ja-JP" altLang="en-US" smtClean="0"/>
              <a:t>4</a:t>
            </a:fld>
            <a:endParaRPr kumimoji="1" lang="ja-JP" altLang="en-US"/>
          </a:p>
        </p:txBody>
      </p:sp>
    </p:spTree>
    <p:extLst>
      <p:ext uri="{BB962C8B-B14F-4D97-AF65-F5344CB8AC3E}">
        <p14:creationId xmlns:p14="http://schemas.microsoft.com/office/powerpoint/2010/main" val="106071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C88360-C3AC-4E5B-8756-00FA82545A15}"/>
              </a:ext>
            </a:extLst>
          </p:cNvPr>
          <p:cNvSpPr>
            <a:spLocks noGrp="1"/>
          </p:cNvSpPr>
          <p:nvPr>
            <p:ph type="title"/>
          </p:nvPr>
        </p:nvSpPr>
        <p:spPr>
          <a:xfrm>
            <a:off x="628650" y="479872"/>
            <a:ext cx="7886700" cy="888908"/>
          </a:xfrm>
        </p:spPr>
        <p:txBody>
          <a:bodyPr/>
          <a:lstStyle/>
          <a:p>
            <a:pPr algn="ctr"/>
            <a:r>
              <a:rPr kumimoji="1" lang="ja-JP" altLang="en-US" dirty="0"/>
              <a:t>町内会・自治会の課題</a:t>
            </a:r>
          </a:p>
        </p:txBody>
      </p:sp>
      <p:pic>
        <p:nvPicPr>
          <p:cNvPr id="4" name="コンテンツ プレースホルダー 3">
            <a:extLst>
              <a:ext uri="{FF2B5EF4-FFF2-40B4-BE49-F238E27FC236}">
                <a16:creationId xmlns:a16="http://schemas.microsoft.com/office/drawing/2014/main" id="{6E858C6F-03D6-4EDB-89BF-0500FA9B2771}"/>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5115" y="1533804"/>
            <a:ext cx="4339650" cy="4531042"/>
          </a:xfrm>
          <a:prstGeom prst="rect">
            <a:avLst/>
          </a:prstGeom>
          <a:noFill/>
          <a:ln>
            <a:noFill/>
          </a:ln>
        </p:spPr>
      </p:pic>
      <p:sp>
        <p:nvSpPr>
          <p:cNvPr id="18" name="テキスト ボックス 17">
            <a:extLst>
              <a:ext uri="{FF2B5EF4-FFF2-40B4-BE49-F238E27FC236}">
                <a16:creationId xmlns:a16="http://schemas.microsoft.com/office/drawing/2014/main" id="{F979C587-42B9-4FCC-9C0D-5B8409B5B628}"/>
              </a:ext>
            </a:extLst>
          </p:cNvPr>
          <p:cNvSpPr txBox="1"/>
          <p:nvPr/>
        </p:nvSpPr>
        <p:spPr>
          <a:xfrm>
            <a:off x="4683376" y="3543426"/>
            <a:ext cx="4339650" cy="646331"/>
          </a:xfrm>
          <a:prstGeom prst="rect">
            <a:avLst/>
          </a:prstGeom>
          <a:noFill/>
        </p:spPr>
        <p:txBody>
          <a:bodyPr wrap="none" rtlCol="0">
            <a:spAutoFit/>
          </a:bodyPr>
          <a:lstStyle/>
          <a:p>
            <a:r>
              <a:rPr kumimoji="1" lang="ja-JP" altLang="en-US" dirty="0">
                <a:latin typeface="+mj-ea"/>
                <a:ea typeface="+mj-ea"/>
              </a:rPr>
              <a:t>防災、防犯、子ども・高齢者の見守り、</a:t>
            </a:r>
            <a:endParaRPr kumimoji="1" lang="en-US" altLang="ja-JP" dirty="0">
              <a:latin typeface="+mj-ea"/>
              <a:ea typeface="+mj-ea"/>
            </a:endParaRPr>
          </a:p>
          <a:p>
            <a:r>
              <a:rPr kumimoji="1" lang="ja-JP" altLang="en-US" dirty="0">
                <a:latin typeface="+mj-ea"/>
                <a:ea typeface="+mj-ea"/>
              </a:rPr>
              <a:t>ゴミ収集地点や公園などの地域美化等</a:t>
            </a:r>
          </a:p>
        </p:txBody>
      </p:sp>
      <p:sp>
        <p:nvSpPr>
          <p:cNvPr id="19" name="テキスト ボックス 18">
            <a:extLst>
              <a:ext uri="{FF2B5EF4-FFF2-40B4-BE49-F238E27FC236}">
                <a16:creationId xmlns:a16="http://schemas.microsoft.com/office/drawing/2014/main" id="{8A97F84B-1831-4005-94B1-377016AAC428}"/>
              </a:ext>
            </a:extLst>
          </p:cNvPr>
          <p:cNvSpPr txBox="1"/>
          <p:nvPr/>
        </p:nvSpPr>
        <p:spPr>
          <a:xfrm>
            <a:off x="5468533" y="4345944"/>
            <a:ext cx="3372411" cy="830997"/>
          </a:xfrm>
          <a:prstGeom prst="rect">
            <a:avLst/>
          </a:prstGeom>
          <a:noFill/>
        </p:spPr>
        <p:txBody>
          <a:bodyPr wrap="square" rtlCol="0">
            <a:spAutoFit/>
          </a:bodyPr>
          <a:lstStyle/>
          <a:p>
            <a:r>
              <a:rPr kumimoji="1" lang="ja-JP" altLang="en-US" sz="1600" dirty="0">
                <a:latin typeface="+mj-ea"/>
                <a:ea typeface="+mj-ea"/>
              </a:rPr>
              <a:t>行政だけではできない暮らしのことを町内会・自治会などの組織で担っている</a:t>
            </a:r>
          </a:p>
        </p:txBody>
      </p:sp>
      <p:sp>
        <p:nvSpPr>
          <p:cNvPr id="20" name="四角形: 角を丸くする 19">
            <a:extLst>
              <a:ext uri="{FF2B5EF4-FFF2-40B4-BE49-F238E27FC236}">
                <a16:creationId xmlns:a16="http://schemas.microsoft.com/office/drawing/2014/main" id="{E6DCD333-E7BC-45BC-BEF0-700C8F9DAEAD}"/>
              </a:ext>
            </a:extLst>
          </p:cNvPr>
          <p:cNvSpPr/>
          <p:nvPr/>
        </p:nvSpPr>
        <p:spPr>
          <a:xfrm>
            <a:off x="4565566" y="5368911"/>
            <a:ext cx="4433319" cy="555122"/>
          </a:xfrm>
          <a:prstGeom prst="round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j-ea"/>
                <a:ea typeface="+mj-ea"/>
              </a:rPr>
              <a:t>更なる地域コミュニティの活性化が必要</a:t>
            </a:r>
          </a:p>
        </p:txBody>
      </p:sp>
      <p:sp>
        <p:nvSpPr>
          <p:cNvPr id="21" name="テキスト ボックス 20">
            <a:extLst>
              <a:ext uri="{FF2B5EF4-FFF2-40B4-BE49-F238E27FC236}">
                <a16:creationId xmlns:a16="http://schemas.microsoft.com/office/drawing/2014/main" id="{609C6EE4-FBE9-46AC-AB75-15B40F0DB44B}"/>
              </a:ext>
            </a:extLst>
          </p:cNvPr>
          <p:cNvSpPr txBox="1"/>
          <p:nvPr/>
        </p:nvSpPr>
        <p:spPr>
          <a:xfrm>
            <a:off x="4501294" y="1632280"/>
            <a:ext cx="4339650" cy="369332"/>
          </a:xfrm>
          <a:prstGeom prst="rect">
            <a:avLst/>
          </a:prstGeom>
          <a:noFill/>
        </p:spPr>
        <p:txBody>
          <a:bodyPr wrap="none" rtlCol="0">
            <a:spAutoFit/>
          </a:bodyPr>
          <a:lstStyle/>
          <a:p>
            <a:r>
              <a:rPr kumimoji="1" lang="ja-JP" altLang="en-US" dirty="0">
                <a:latin typeface="+mj-ea"/>
                <a:ea typeface="+mj-ea"/>
              </a:rPr>
              <a:t>社会的な背景により、個人の意識が変容</a:t>
            </a:r>
          </a:p>
        </p:txBody>
      </p:sp>
      <p:sp>
        <p:nvSpPr>
          <p:cNvPr id="22" name="二等辺三角形 21">
            <a:extLst>
              <a:ext uri="{FF2B5EF4-FFF2-40B4-BE49-F238E27FC236}">
                <a16:creationId xmlns:a16="http://schemas.microsoft.com/office/drawing/2014/main" id="{68794675-348C-4071-B4A7-101195C44758}"/>
              </a:ext>
            </a:extLst>
          </p:cNvPr>
          <p:cNvSpPr/>
          <p:nvPr/>
        </p:nvSpPr>
        <p:spPr>
          <a:xfrm rot="10800000">
            <a:off x="6232007" y="2080130"/>
            <a:ext cx="827235" cy="15803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3" name="四角形: 角を丸くする 22">
            <a:extLst>
              <a:ext uri="{FF2B5EF4-FFF2-40B4-BE49-F238E27FC236}">
                <a16:creationId xmlns:a16="http://schemas.microsoft.com/office/drawing/2014/main" id="{BED05C94-E737-4E7E-92D6-90C342860D76}"/>
              </a:ext>
            </a:extLst>
          </p:cNvPr>
          <p:cNvSpPr/>
          <p:nvPr/>
        </p:nvSpPr>
        <p:spPr>
          <a:xfrm>
            <a:off x="4656871" y="2403187"/>
            <a:ext cx="3977506" cy="369332"/>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j-ea"/>
                <a:ea typeface="+mj-ea"/>
              </a:rPr>
              <a:t>未加入・脱会、役員のなり手不足</a:t>
            </a:r>
          </a:p>
        </p:txBody>
      </p:sp>
      <p:sp>
        <p:nvSpPr>
          <p:cNvPr id="24" name="テキスト ボックス 23">
            <a:extLst>
              <a:ext uri="{FF2B5EF4-FFF2-40B4-BE49-F238E27FC236}">
                <a16:creationId xmlns:a16="http://schemas.microsoft.com/office/drawing/2014/main" id="{34F2169E-7020-4E8A-B330-59EBF0FBC8FA}"/>
              </a:ext>
            </a:extLst>
          </p:cNvPr>
          <p:cNvSpPr txBox="1"/>
          <p:nvPr/>
        </p:nvSpPr>
        <p:spPr>
          <a:xfrm>
            <a:off x="4417252" y="3114318"/>
            <a:ext cx="1800493" cy="369332"/>
          </a:xfrm>
          <a:prstGeom prst="rect">
            <a:avLst/>
          </a:prstGeom>
          <a:noFill/>
        </p:spPr>
        <p:txBody>
          <a:bodyPr wrap="none" rtlCol="0">
            <a:spAutoFit/>
          </a:bodyPr>
          <a:lstStyle/>
          <a:p>
            <a:r>
              <a:rPr kumimoji="1" lang="en-US" altLang="ja-JP" dirty="0">
                <a:latin typeface="+mj-ea"/>
                <a:ea typeface="+mj-ea"/>
              </a:rPr>
              <a:t>〈</a:t>
            </a:r>
            <a:r>
              <a:rPr kumimoji="1" lang="ja-JP" altLang="en-US" dirty="0">
                <a:latin typeface="+mj-ea"/>
                <a:ea typeface="+mj-ea"/>
              </a:rPr>
              <a:t>地域の取組</a:t>
            </a:r>
            <a:r>
              <a:rPr kumimoji="1" lang="en-US" altLang="ja-JP" dirty="0">
                <a:latin typeface="+mj-ea"/>
                <a:ea typeface="+mj-ea"/>
              </a:rPr>
              <a:t>〉</a:t>
            </a:r>
            <a:endParaRPr kumimoji="1" lang="ja-JP" altLang="en-US" dirty="0">
              <a:latin typeface="+mj-ea"/>
              <a:ea typeface="+mj-ea"/>
            </a:endParaRPr>
          </a:p>
        </p:txBody>
      </p:sp>
      <p:grpSp>
        <p:nvGrpSpPr>
          <p:cNvPr id="25" name="グループ化 24">
            <a:extLst>
              <a:ext uri="{FF2B5EF4-FFF2-40B4-BE49-F238E27FC236}">
                <a16:creationId xmlns:a16="http://schemas.microsoft.com/office/drawing/2014/main" id="{F5E355B8-9C32-4C61-8392-D63359DB2D91}"/>
              </a:ext>
            </a:extLst>
          </p:cNvPr>
          <p:cNvGrpSpPr/>
          <p:nvPr/>
        </p:nvGrpSpPr>
        <p:grpSpPr>
          <a:xfrm>
            <a:off x="4777192" y="4374996"/>
            <a:ext cx="426870" cy="555723"/>
            <a:chOff x="4512878" y="4954268"/>
            <a:chExt cx="828032" cy="555723"/>
          </a:xfrm>
        </p:grpSpPr>
        <p:sp>
          <p:nvSpPr>
            <p:cNvPr id="26" name="二等辺三角形 25">
              <a:extLst>
                <a:ext uri="{FF2B5EF4-FFF2-40B4-BE49-F238E27FC236}">
                  <a16:creationId xmlns:a16="http://schemas.microsoft.com/office/drawing/2014/main" id="{1EA6655A-924B-4AE4-9CA0-F05E7E25A20D}"/>
                </a:ext>
              </a:extLst>
            </p:cNvPr>
            <p:cNvSpPr/>
            <p:nvPr/>
          </p:nvSpPr>
          <p:spPr>
            <a:xfrm rot="10800000">
              <a:off x="4512878" y="4954268"/>
              <a:ext cx="827235" cy="15803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7" name="二等辺三角形 26">
              <a:extLst>
                <a:ext uri="{FF2B5EF4-FFF2-40B4-BE49-F238E27FC236}">
                  <a16:creationId xmlns:a16="http://schemas.microsoft.com/office/drawing/2014/main" id="{0BEFB2DC-302E-4567-B704-7B3C3C5ECF24}"/>
                </a:ext>
              </a:extLst>
            </p:cNvPr>
            <p:cNvSpPr/>
            <p:nvPr/>
          </p:nvSpPr>
          <p:spPr>
            <a:xfrm rot="10800000">
              <a:off x="4513675" y="5153468"/>
              <a:ext cx="827235" cy="15803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8" name="二等辺三角形 27">
              <a:extLst>
                <a:ext uri="{FF2B5EF4-FFF2-40B4-BE49-F238E27FC236}">
                  <a16:creationId xmlns:a16="http://schemas.microsoft.com/office/drawing/2014/main" id="{D72A279D-A975-4B56-8DC1-11924750E430}"/>
                </a:ext>
              </a:extLst>
            </p:cNvPr>
            <p:cNvSpPr/>
            <p:nvPr/>
          </p:nvSpPr>
          <p:spPr>
            <a:xfrm rot="10800000">
              <a:off x="4512878" y="5351958"/>
              <a:ext cx="827235" cy="15803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grpSp>
      <p:sp>
        <p:nvSpPr>
          <p:cNvPr id="31" name="スライド番号プレースホルダー 30">
            <a:extLst>
              <a:ext uri="{FF2B5EF4-FFF2-40B4-BE49-F238E27FC236}">
                <a16:creationId xmlns:a16="http://schemas.microsoft.com/office/drawing/2014/main" id="{53EA67E9-2F0C-4B4E-A175-03BCEED40798}"/>
              </a:ext>
            </a:extLst>
          </p:cNvPr>
          <p:cNvSpPr>
            <a:spLocks noGrp="1"/>
          </p:cNvSpPr>
          <p:nvPr>
            <p:ph type="sldNum" sz="quarter" idx="12"/>
          </p:nvPr>
        </p:nvSpPr>
        <p:spPr/>
        <p:txBody>
          <a:bodyPr/>
          <a:lstStyle/>
          <a:p>
            <a:fld id="{53CB00C0-51BA-40F4-A6CD-9BD672424D14}" type="slidenum">
              <a:rPr kumimoji="1" lang="ja-JP" altLang="en-US" smtClean="0"/>
              <a:t>5</a:t>
            </a:fld>
            <a:endParaRPr kumimoji="1" lang="ja-JP" altLang="en-US"/>
          </a:p>
        </p:txBody>
      </p:sp>
    </p:spTree>
    <p:extLst>
      <p:ext uri="{BB962C8B-B14F-4D97-AF65-F5344CB8AC3E}">
        <p14:creationId xmlns:p14="http://schemas.microsoft.com/office/powerpoint/2010/main" val="1228713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4F63A7-7B97-48AA-8977-961BB25C9998}"/>
              </a:ext>
            </a:extLst>
          </p:cNvPr>
          <p:cNvSpPr>
            <a:spLocks noGrp="1"/>
          </p:cNvSpPr>
          <p:nvPr>
            <p:ph type="title"/>
          </p:nvPr>
        </p:nvSpPr>
        <p:spPr>
          <a:xfrm>
            <a:off x="628650" y="432079"/>
            <a:ext cx="7886700" cy="888908"/>
          </a:xfrm>
        </p:spPr>
        <p:txBody>
          <a:bodyPr/>
          <a:lstStyle/>
          <a:p>
            <a:pPr algn="ctr"/>
            <a:r>
              <a:rPr kumimoji="1" lang="ja-JP" altLang="en-US" dirty="0"/>
              <a:t>宇治市公立集会所の課題</a:t>
            </a:r>
          </a:p>
        </p:txBody>
      </p:sp>
      <p:sp>
        <p:nvSpPr>
          <p:cNvPr id="3" name="コンテンツ プレースホルダー 2">
            <a:extLst>
              <a:ext uri="{FF2B5EF4-FFF2-40B4-BE49-F238E27FC236}">
                <a16:creationId xmlns:a16="http://schemas.microsoft.com/office/drawing/2014/main" id="{D496C7B0-2261-4E0E-85AB-3DC2114C6EB3}"/>
              </a:ext>
            </a:extLst>
          </p:cNvPr>
          <p:cNvSpPr>
            <a:spLocks noGrp="1"/>
          </p:cNvSpPr>
          <p:nvPr>
            <p:ph idx="1"/>
          </p:nvPr>
        </p:nvSpPr>
        <p:spPr>
          <a:xfrm>
            <a:off x="175846" y="1320987"/>
            <a:ext cx="8792308" cy="5171886"/>
          </a:xfrm>
        </p:spPr>
        <p:txBody>
          <a:bodyPr>
            <a:normAutofit/>
          </a:bodyPr>
          <a:lstStyle/>
          <a:p>
            <a:r>
              <a:rPr kumimoji="1" lang="ja-JP" altLang="en-US" dirty="0">
                <a:latin typeface="+mj-ea"/>
                <a:ea typeface="+mj-ea"/>
              </a:rPr>
              <a:t>半径</a:t>
            </a:r>
            <a:r>
              <a:rPr kumimoji="1" lang="en-US" altLang="ja-JP" dirty="0">
                <a:latin typeface="+mj-ea"/>
                <a:ea typeface="+mj-ea"/>
              </a:rPr>
              <a:t>500m</a:t>
            </a:r>
            <a:r>
              <a:rPr kumimoji="1" lang="ja-JP" altLang="en-US" dirty="0">
                <a:latin typeface="+mj-ea"/>
                <a:ea typeface="+mj-ea"/>
              </a:rPr>
              <a:t>、</a:t>
            </a:r>
            <a:r>
              <a:rPr kumimoji="1" lang="en-US" altLang="ja-JP" dirty="0">
                <a:latin typeface="+mj-ea"/>
                <a:ea typeface="+mj-ea"/>
              </a:rPr>
              <a:t>500</a:t>
            </a:r>
            <a:r>
              <a:rPr lang="ja-JP" altLang="en-US" dirty="0">
                <a:latin typeface="+mj-ea"/>
                <a:ea typeface="+mj-ea"/>
              </a:rPr>
              <a:t>世帯に１箇所を基準に、最大で</a:t>
            </a:r>
            <a:r>
              <a:rPr lang="en-US" altLang="ja-JP" dirty="0">
                <a:latin typeface="+mj-ea"/>
                <a:ea typeface="+mj-ea"/>
              </a:rPr>
              <a:t>132</a:t>
            </a:r>
            <a:r>
              <a:rPr lang="ja-JP" altLang="en-US" dirty="0">
                <a:latin typeface="+mj-ea"/>
                <a:ea typeface="+mj-ea"/>
              </a:rPr>
              <a:t>の公立集会所（現在は譲渡・廃止等により</a:t>
            </a:r>
            <a:r>
              <a:rPr lang="en-US" altLang="ja-JP" dirty="0">
                <a:latin typeface="+mj-ea"/>
                <a:ea typeface="+mj-ea"/>
              </a:rPr>
              <a:t>127</a:t>
            </a:r>
            <a:r>
              <a:rPr lang="ja-JP" altLang="en-US" dirty="0">
                <a:latin typeface="+mj-ea"/>
                <a:ea typeface="+mj-ea"/>
              </a:rPr>
              <a:t>）を設置している。</a:t>
            </a:r>
            <a:endParaRPr lang="en-US" altLang="ja-JP" dirty="0">
              <a:latin typeface="+mj-ea"/>
              <a:ea typeface="+mj-ea"/>
            </a:endParaRPr>
          </a:p>
          <a:p>
            <a:pPr marL="717550" indent="-717550">
              <a:spcBef>
                <a:spcPts val="600"/>
              </a:spcBef>
              <a:buNone/>
            </a:pPr>
            <a:r>
              <a:rPr lang="ja-JP" altLang="en-US" dirty="0">
                <a:latin typeface="+mj-ea"/>
                <a:ea typeface="+mj-ea"/>
              </a:rPr>
              <a:t>　</a:t>
            </a:r>
            <a:r>
              <a:rPr lang="ja-JP" altLang="en-US" b="1" dirty="0">
                <a:solidFill>
                  <a:srgbClr val="FF0000"/>
                </a:solidFill>
                <a:latin typeface="+mj-ea"/>
                <a:ea typeface="+mj-ea"/>
              </a:rPr>
              <a:t>→人口減少が見込まれる中、人口に対して集会所が　　過多となる</a:t>
            </a:r>
            <a:endParaRPr lang="en-US" altLang="ja-JP" b="1" dirty="0">
              <a:solidFill>
                <a:srgbClr val="FF0000"/>
              </a:solidFill>
              <a:latin typeface="+mj-ea"/>
              <a:ea typeface="+mj-ea"/>
            </a:endParaRPr>
          </a:p>
          <a:p>
            <a:r>
              <a:rPr lang="ja-JP" altLang="en-US" dirty="0">
                <a:latin typeface="+mj-ea"/>
                <a:ea typeface="+mj-ea"/>
              </a:rPr>
              <a:t>半数近くの集会所が築</a:t>
            </a:r>
            <a:r>
              <a:rPr lang="en-US" altLang="ja-JP" dirty="0">
                <a:latin typeface="+mj-ea"/>
                <a:ea typeface="+mj-ea"/>
              </a:rPr>
              <a:t>40</a:t>
            </a:r>
            <a:r>
              <a:rPr lang="ja-JP" altLang="en-US" dirty="0">
                <a:latin typeface="+mj-ea"/>
                <a:ea typeface="+mj-ea"/>
              </a:rPr>
              <a:t>年を超え、老朽化が著しい</a:t>
            </a:r>
            <a:endParaRPr lang="en-US" altLang="ja-JP" dirty="0">
              <a:latin typeface="+mj-ea"/>
              <a:ea typeface="+mj-ea"/>
            </a:endParaRPr>
          </a:p>
          <a:p>
            <a:pPr marL="0" indent="0">
              <a:spcBef>
                <a:spcPts val="600"/>
              </a:spcBef>
              <a:buNone/>
            </a:pPr>
            <a:r>
              <a:rPr lang="ja-JP" altLang="en-US" dirty="0">
                <a:latin typeface="+mj-ea"/>
                <a:ea typeface="+mj-ea"/>
              </a:rPr>
              <a:t>　</a:t>
            </a:r>
            <a:r>
              <a:rPr lang="ja-JP" altLang="en-US" b="1" dirty="0">
                <a:solidFill>
                  <a:srgbClr val="FF0000"/>
                </a:solidFill>
                <a:latin typeface="+mj-ea"/>
                <a:ea typeface="+mj-ea"/>
              </a:rPr>
              <a:t>→多くの集会所で、大規模修繕・改修が必要となる</a:t>
            </a:r>
            <a:endParaRPr lang="en-US" altLang="ja-JP" b="1" dirty="0">
              <a:solidFill>
                <a:srgbClr val="FF0000"/>
              </a:solidFill>
              <a:latin typeface="+mj-ea"/>
              <a:ea typeface="+mj-ea"/>
            </a:endParaRPr>
          </a:p>
          <a:p>
            <a:r>
              <a:rPr lang="ja-JP" altLang="en-US" dirty="0">
                <a:latin typeface="+mj-ea"/>
                <a:ea typeface="+mj-ea"/>
              </a:rPr>
              <a:t>集会所により使用回数に大きな差があり、十分に　活用されていない集会所も多い</a:t>
            </a:r>
            <a:endParaRPr lang="en-US" altLang="ja-JP" dirty="0">
              <a:latin typeface="+mj-ea"/>
              <a:ea typeface="+mj-ea"/>
            </a:endParaRPr>
          </a:p>
          <a:p>
            <a:pPr marL="717550" indent="-717550">
              <a:spcBef>
                <a:spcPts val="600"/>
              </a:spcBef>
              <a:buNone/>
            </a:pPr>
            <a:r>
              <a:rPr lang="ja-JP" altLang="en-US" dirty="0">
                <a:latin typeface="+mj-ea"/>
                <a:ea typeface="+mj-ea"/>
              </a:rPr>
              <a:t>　</a:t>
            </a:r>
            <a:r>
              <a:rPr lang="ja-JP" altLang="en-US" b="1" dirty="0">
                <a:solidFill>
                  <a:srgbClr val="FF0000"/>
                </a:solidFill>
                <a:latin typeface="+mj-ea"/>
                <a:ea typeface="+mj-ea"/>
              </a:rPr>
              <a:t>→地域コミュニティの拠点として、集会所の有効　活用が必要</a:t>
            </a:r>
            <a:endParaRPr lang="en-US" altLang="ja-JP" b="1" dirty="0">
              <a:solidFill>
                <a:srgbClr val="FF0000"/>
              </a:solidFill>
              <a:latin typeface="+mj-ea"/>
              <a:ea typeface="+mj-ea"/>
            </a:endParaRPr>
          </a:p>
          <a:p>
            <a:endParaRPr kumimoji="1" lang="en-US" altLang="ja-JP" dirty="0">
              <a:latin typeface="+mj-ea"/>
              <a:ea typeface="+mj-ea"/>
            </a:endParaRPr>
          </a:p>
        </p:txBody>
      </p:sp>
      <p:sp>
        <p:nvSpPr>
          <p:cNvPr id="7" name="スライド番号プレースホルダー 6">
            <a:extLst>
              <a:ext uri="{FF2B5EF4-FFF2-40B4-BE49-F238E27FC236}">
                <a16:creationId xmlns:a16="http://schemas.microsoft.com/office/drawing/2014/main" id="{9638F8DD-9118-418B-AFB5-7F4E7483050A}"/>
              </a:ext>
            </a:extLst>
          </p:cNvPr>
          <p:cNvSpPr>
            <a:spLocks noGrp="1"/>
          </p:cNvSpPr>
          <p:nvPr>
            <p:ph type="sldNum" sz="quarter" idx="12"/>
          </p:nvPr>
        </p:nvSpPr>
        <p:spPr/>
        <p:txBody>
          <a:bodyPr/>
          <a:lstStyle/>
          <a:p>
            <a:fld id="{53CB00C0-51BA-40F4-A6CD-9BD672424D14}" type="slidenum">
              <a:rPr kumimoji="1" lang="ja-JP" altLang="en-US" smtClean="0"/>
              <a:t>6</a:t>
            </a:fld>
            <a:endParaRPr kumimoji="1" lang="ja-JP" altLang="en-US"/>
          </a:p>
        </p:txBody>
      </p:sp>
    </p:spTree>
    <p:extLst>
      <p:ext uri="{BB962C8B-B14F-4D97-AF65-F5344CB8AC3E}">
        <p14:creationId xmlns:p14="http://schemas.microsoft.com/office/powerpoint/2010/main" val="1955818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57DD0C-3A0D-4510-8A9B-F9F5D58515CD}"/>
              </a:ext>
            </a:extLst>
          </p:cNvPr>
          <p:cNvSpPr>
            <a:spLocks noGrp="1"/>
          </p:cNvSpPr>
          <p:nvPr>
            <p:ph type="title"/>
          </p:nvPr>
        </p:nvSpPr>
        <p:spPr>
          <a:xfrm>
            <a:off x="228600" y="212718"/>
            <a:ext cx="7886700" cy="888908"/>
          </a:xfrm>
        </p:spPr>
        <p:txBody>
          <a:bodyPr>
            <a:normAutofit/>
          </a:bodyPr>
          <a:lstStyle/>
          <a:p>
            <a:r>
              <a:rPr kumimoji="1" lang="ja-JP" altLang="en-US" sz="3200" dirty="0">
                <a:latin typeface="+mj-ea"/>
              </a:rPr>
              <a:t>集会所再生プラン</a:t>
            </a:r>
            <a:r>
              <a:rPr kumimoji="1" lang="ja-JP" altLang="en-US" sz="2400" dirty="0">
                <a:latin typeface="+mj-ea"/>
              </a:rPr>
              <a:t>（平成</a:t>
            </a:r>
            <a:r>
              <a:rPr kumimoji="1" lang="en-US" altLang="ja-JP" sz="2400" dirty="0">
                <a:latin typeface="+mj-ea"/>
              </a:rPr>
              <a:t>24</a:t>
            </a:r>
            <a:r>
              <a:rPr kumimoji="1" lang="ja-JP" altLang="en-US" sz="2400" dirty="0">
                <a:latin typeface="+mj-ea"/>
              </a:rPr>
              <a:t>年策定）</a:t>
            </a:r>
            <a:endParaRPr kumimoji="1" lang="ja-JP" altLang="en-US" dirty="0">
              <a:latin typeface="+mj-ea"/>
            </a:endParaRPr>
          </a:p>
        </p:txBody>
      </p:sp>
      <p:sp>
        <p:nvSpPr>
          <p:cNvPr id="6" name="テキスト ボックス 5">
            <a:extLst>
              <a:ext uri="{FF2B5EF4-FFF2-40B4-BE49-F238E27FC236}">
                <a16:creationId xmlns:a16="http://schemas.microsoft.com/office/drawing/2014/main" id="{F6928E83-1955-49F9-AF67-3A9513CE9707}"/>
              </a:ext>
            </a:extLst>
          </p:cNvPr>
          <p:cNvSpPr txBox="1"/>
          <p:nvPr/>
        </p:nvSpPr>
        <p:spPr>
          <a:xfrm>
            <a:off x="361483" y="1298607"/>
            <a:ext cx="8219928" cy="1962295"/>
          </a:xfrm>
          <a:prstGeom prst="roundRect">
            <a:avLst/>
          </a:prstGeom>
          <a:noFill/>
          <a:ln>
            <a:solidFill>
              <a:schemeClr val="accent6">
                <a:lumMod val="50000"/>
              </a:schemeClr>
            </a:solidFill>
          </a:ln>
        </p:spPr>
        <p:txBody>
          <a:bodyPr wrap="square" tIns="108000" bIns="0" rtlCol="0">
            <a:spAutoFit/>
          </a:bodyPr>
          <a:lstStyle/>
          <a:p>
            <a:pPr>
              <a:lnSpc>
                <a:spcPts val="2000"/>
              </a:lnSpc>
              <a:spcBef>
                <a:spcPts val="600"/>
              </a:spcBef>
            </a:pPr>
            <a:r>
              <a:rPr lang="ja-JP" altLang="ja-JP" sz="2400" dirty="0">
                <a:solidFill>
                  <a:prstClr val="black"/>
                </a:solidFill>
                <a:latin typeface="+mj-ea"/>
                <a:ea typeface="+mj-ea"/>
              </a:rPr>
              <a:t>①　集会所の有効活用による地域コミュニティ活動支援</a:t>
            </a:r>
          </a:p>
          <a:p>
            <a:pPr>
              <a:lnSpc>
                <a:spcPts val="2000"/>
              </a:lnSpc>
              <a:spcBef>
                <a:spcPts val="600"/>
              </a:spcBef>
            </a:pPr>
            <a:r>
              <a:rPr lang="ja-JP" altLang="ja-JP" sz="2400" dirty="0">
                <a:solidFill>
                  <a:prstClr val="black"/>
                </a:solidFill>
                <a:latin typeface="+mj-ea"/>
                <a:ea typeface="+mj-ea"/>
              </a:rPr>
              <a:t>②　市民との協働による集会所運営</a:t>
            </a:r>
          </a:p>
          <a:p>
            <a:pPr>
              <a:lnSpc>
                <a:spcPts val="2000"/>
              </a:lnSpc>
              <a:spcBef>
                <a:spcPts val="600"/>
              </a:spcBef>
            </a:pPr>
            <a:r>
              <a:rPr lang="ja-JP" altLang="ja-JP" sz="2400" dirty="0">
                <a:solidFill>
                  <a:prstClr val="black"/>
                </a:solidFill>
                <a:latin typeface="+mj-ea"/>
                <a:ea typeface="+mj-ea"/>
              </a:rPr>
              <a:t>③　地域組織による主体的な集会所運営</a:t>
            </a:r>
          </a:p>
          <a:p>
            <a:pPr>
              <a:lnSpc>
                <a:spcPts val="2000"/>
              </a:lnSpc>
              <a:spcBef>
                <a:spcPts val="600"/>
              </a:spcBef>
            </a:pPr>
            <a:r>
              <a:rPr lang="ja-JP" altLang="ja-JP" sz="2400" dirty="0">
                <a:solidFill>
                  <a:prstClr val="black"/>
                </a:solidFill>
                <a:latin typeface="+mj-ea"/>
                <a:ea typeface="+mj-ea"/>
              </a:rPr>
              <a:t>④　集会所の計画的な改修・建替の実施</a:t>
            </a:r>
          </a:p>
          <a:p>
            <a:pPr>
              <a:lnSpc>
                <a:spcPts val="2000"/>
              </a:lnSpc>
              <a:spcBef>
                <a:spcPts val="600"/>
              </a:spcBef>
            </a:pPr>
            <a:r>
              <a:rPr lang="ja-JP" altLang="ja-JP" sz="2400" dirty="0">
                <a:solidFill>
                  <a:prstClr val="black"/>
                </a:solidFill>
                <a:latin typeface="+mj-ea"/>
                <a:ea typeface="+mj-ea"/>
              </a:rPr>
              <a:t>⑤　民間集会所に対する支援の拡大</a:t>
            </a:r>
          </a:p>
        </p:txBody>
      </p:sp>
      <p:sp>
        <p:nvSpPr>
          <p:cNvPr id="7" name="四角形: 角を丸くする 6">
            <a:extLst>
              <a:ext uri="{FF2B5EF4-FFF2-40B4-BE49-F238E27FC236}">
                <a16:creationId xmlns:a16="http://schemas.microsoft.com/office/drawing/2014/main" id="{AA281227-7F0F-464F-8D13-9D7A1C7B1FA5}"/>
              </a:ext>
            </a:extLst>
          </p:cNvPr>
          <p:cNvSpPr/>
          <p:nvPr/>
        </p:nvSpPr>
        <p:spPr>
          <a:xfrm>
            <a:off x="700192" y="931153"/>
            <a:ext cx="3936554" cy="354534"/>
          </a:xfrm>
          <a:prstGeom prst="round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b="1" dirty="0">
                <a:latin typeface="+mj-ea"/>
                <a:ea typeface="+mj-ea"/>
              </a:rPr>
              <a:t>基本的な考え方</a:t>
            </a:r>
          </a:p>
        </p:txBody>
      </p:sp>
      <p:sp>
        <p:nvSpPr>
          <p:cNvPr id="13" name="四角形: 角を丸くする 12">
            <a:extLst>
              <a:ext uri="{FF2B5EF4-FFF2-40B4-BE49-F238E27FC236}">
                <a16:creationId xmlns:a16="http://schemas.microsoft.com/office/drawing/2014/main" id="{89B8F73D-2557-47C1-84E8-9A125C37D583}"/>
              </a:ext>
            </a:extLst>
          </p:cNvPr>
          <p:cNvSpPr/>
          <p:nvPr/>
        </p:nvSpPr>
        <p:spPr>
          <a:xfrm>
            <a:off x="361483" y="4184647"/>
            <a:ext cx="8450588" cy="1864461"/>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600" dirty="0">
                <a:solidFill>
                  <a:schemeClr val="tx1"/>
                </a:solidFill>
                <a:latin typeface="+mj-ea"/>
                <a:ea typeface="+mj-ea"/>
              </a:rPr>
              <a:t>すべての集会所を運営する地域団体が、</a:t>
            </a:r>
            <a:r>
              <a:rPr kumimoji="1" lang="ja-JP" altLang="en-US" sz="2600" u="sng" dirty="0">
                <a:solidFill>
                  <a:schemeClr val="tx1"/>
                </a:solidFill>
                <a:latin typeface="+mj-ea"/>
                <a:ea typeface="+mj-ea"/>
              </a:rPr>
              <a:t>地域によって異なる状況に対応した意思決定</a:t>
            </a:r>
            <a:r>
              <a:rPr kumimoji="1" lang="ja-JP" altLang="en-US" sz="2600" dirty="0">
                <a:solidFill>
                  <a:schemeClr val="tx1"/>
                </a:solidFill>
                <a:latin typeface="+mj-ea"/>
                <a:ea typeface="+mj-ea"/>
              </a:rPr>
              <a:t>により、</a:t>
            </a:r>
            <a:r>
              <a:rPr kumimoji="1" lang="ja-JP" altLang="en-US" sz="2600" u="sng" dirty="0">
                <a:solidFill>
                  <a:schemeClr val="tx1"/>
                </a:solidFill>
                <a:latin typeface="+mj-ea"/>
                <a:ea typeface="+mj-ea"/>
              </a:rPr>
              <a:t>個別の特性に応じた</a:t>
            </a:r>
            <a:r>
              <a:rPr kumimoji="1" lang="ja-JP" altLang="en-US" sz="2600" dirty="0">
                <a:solidFill>
                  <a:schemeClr val="tx1"/>
                </a:solidFill>
                <a:latin typeface="+mj-ea"/>
                <a:ea typeface="+mj-ea"/>
              </a:rPr>
              <a:t>主体的な集会所運営を推進するとともに地域コミュニティの活性化を図る</a:t>
            </a:r>
          </a:p>
        </p:txBody>
      </p:sp>
      <p:sp>
        <p:nvSpPr>
          <p:cNvPr id="18" name="スライド番号プレースホルダー 17">
            <a:extLst>
              <a:ext uri="{FF2B5EF4-FFF2-40B4-BE49-F238E27FC236}">
                <a16:creationId xmlns:a16="http://schemas.microsoft.com/office/drawing/2014/main" id="{D8975BFB-9B48-4319-9BDB-C0EBB4FFD7E9}"/>
              </a:ext>
            </a:extLst>
          </p:cNvPr>
          <p:cNvSpPr>
            <a:spLocks noGrp="1"/>
          </p:cNvSpPr>
          <p:nvPr>
            <p:ph type="sldNum" sz="quarter" idx="12"/>
          </p:nvPr>
        </p:nvSpPr>
        <p:spPr/>
        <p:txBody>
          <a:bodyPr/>
          <a:lstStyle/>
          <a:p>
            <a:fld id="{53CB00C0-51BA-40F4-A6CD-9BD672424D14}" type="slidenum">
              <a:rPr kumimoji="1" lang="ja-JP" altLang="en-US" smtClean="0"/>
              <a:t>7</a:t>
            </a:fld>
            <a:endParaRPr kumimoji="1" lang="ja-JP" altLang="en-US" dirty="0"/>
          </a:p>
        </p:txBody>
      </p:sp>
      <p:sp>
        <p:nvSpPr>
          <p:cNvPr id="16" name="タイトル 1">
            <a:extLst>
              <a:ext uri="{FF2B5EF4-FFF2-40B4-BE49-F238E27FC236}">
                <a16:creationId xmlns:a16="http://schemas.microsoft.com/office/drawing/2014/main" id="{D5653D1C-396C-4135-A9D7-00EE70CA2812}"/>
              </a:ext>
            </a:extLst>
          </p:cNvPr>
          <p:cNvSpPr txBox="1">
            <a:spLocks/>
          </p:cNvSpPr>
          <p:nvPr/>
        </p:nvSpPr>
        <p:spPr>
          <a:xfrm>
            <a:off x="182135" y="3454714"/>
            <a:ext cx="8909222" cy="888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mj-cs"/>
              </a:defRPr>
            </a:lvl1pPr>
          </a:lstStyle>
          <a:p>
            <a:r>
              <a:rPr lang="ja-JP" altLang="en-US" sz="3200" dirty="0">
                <a:latin typeface="+mj-ea"/>
              </a:rPr>
              <a:t>宇治市地域コミュニティ再編計画</a:t>
            </a:r>
            <a:r>
              <a:rPr lang="ja-JP" altLang="en-US" sz="2000" dirty="0">
                <a:latin typeface="+mj-ea"/>
              </a:rPr>
              <a:t>（</a:t>
            </a:r>
            <a:r>
              <a:rPr lang="ja-JP" altLang="en-US" sz="2400" dirty="0">
                <a:latin typeface="+mj-ea"/>
              </a:rPr>
              <a:t>平成</a:t>
            </a:r>
            <a:r>
              <a:rPr lang="en-US" altLang="ja-JP" sz="2400" dirty="0">
                <a:latin typeface="+mj-ea"/>
              </a:rPr>
              <a:t>31</a:t>
            </a:r>
            <a:r>
              <a:rPr lang="ja-JP" altLang="en-US" sz="2400" dirty="0">
                <a:latin typeface="+mj-ea"/>
              </a:rPr>
              <a:t>年策定）</a:t>
            </a:r>
            <a:endParaRPr lang="ja-JP" altLang="en-US" dirty="0">
              <a:latin typeface="+mj-ea"/>
            </a:endParaRPr>
          </a:p>
        </p:txBody>
      </p:sp>
    </p:spTree>
    <p:extLst>
      <p:ext uri="{BB962C8B-B14F-4D97-AF65-F5344CB8AC3E}">
        <p14:creationId xmlns:p14="http://schemas.microsoft.com/office/powerpoint/2010/main" val="3325782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A917F7-C8EB-455F-82B7-CE69ABE75447}"/>
              </a:ext>
            </a:extLst>
          </p:cNvPr>
          <p:cNvSpPr>
            <a:spLocks noGrp="1"/>
          </p:cNvSpPr>
          <p:nvPr>
            <p:ph type="title"/>
          </p:nvPr>
        </p:nvSpPr>
        <p:spPr/>
        <p:txBody>
          <a:bodyPr>
            <a:noAutofit/>
          </a:bodyPr>
          <a:lstStyle/>
          <a:p>
            <a:r>
              <a:rPr kumimoji="1" lang="ja-JP" altLang="en-US" sz="3200" dirty="0"/>
              <a:t>宇治市地域コミュニティ再編計画の目標</a:t>
            </a:r>
          </a:p>
        </p:txBody>
      </p:sp>
      <p:sp>
        <p:nvSpPr>
          <p:cNvPr id="3" name="コンテンツ プレースホルダー 2">
            <a:extLst>
              <a:ext uri="{FF2B5EF4-FFF2-40B4-BE49-F238E27FC236}">
                <a16:creationId xmlns:a16="http://schemas.microsoft.com/office/drawing/2014/main" id="{99CDFB37-5B10-418D-84F4-68A94D002B2D}"/>
              </a:ext>
            </a:extLst>
          </p:cNvPr>
          <p:cNvSpPr>
            <a:spLocks noGrp="1"/>
          </p:cNvSpPr>
          <p:nvPr>
            <p:ph idx="1"/>
          </p:nvPr>
        </p:nvSpPr>
        <p:spPr>
          <a:xfrm>
            <a:off x="318052" y="1153551"/>
            <a:ext cx="8507896" cy="5581000"/>
          </a:xfrm>
        </p:spPr>
        <p:txBody>
          <a:bodyPr>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ja-JP" sz="2000" b="1" i="0" u="none" strike="noStrike" kern="1200" cap="none" spc="0" normalizeH="0" baseline="0" noProof="0" dirty="0">
                <a:ln>
                  <a:noFill/>
                </a:ln>
                <a:solidFill>
                  <a:prstClr val="black"/>
                </a:solidFill>
                <a:effectLst/>
                <a:uLnTx/>
                <a:uFillTx/>
                <a:latin typeface="+mj-ea"/>
                <a:ea typeface="+mj-ea"/>
                <a:cs typeface="+mn-cs"/>
              </a:rPr>
              <a:t>（１）地域コミュニティの活性化</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a:ln>
                  <a:noFill/>
                </a:ln>
                <a:solidFill>
                  <a:prstClr val="black"/>
                </a:solidFill>
                <a:effectLst/>
                <a:uLnTx/>
                <a:uFillTx/>
                <a:latin typeface="+mj-ea"/>
                <a:ea typeface="+mj-ea"/>
                <a:cs typeface="+mn-cs"/>
              </a:rPr>
              <a:t> </a:t>
            </a:r>
            <a:r>
              <a:rPr kumimoji="0" lang="ja-JP" altLang="ja-JP" sz="2000" b="0" i="0" u="none" strike="noStrike" kern="1200" cap="none" spc="0" normalizeH="0" baseline="0" noProof="0" dirty="0">
                <a:ln>
                  <a:noFill/>
                </a:ln>
                <a:solidFill>
                  <a:prstClr val="black"/>
                </a:solidFill>
                <a:effectLst/>
                <a:uLnTx/>
                <a:uFillTx/>
                <a:latin typeface="+mj-ea"/>
                <a:ea typeface="+mj-ea"/>
                <a:cs typeface="+mn-cs"/>
              </a:rPr>
              <a:t>「宇治市第５次総合計画」にある「ゆたかな市民生活ができるまち」を目指し、市民主体によるまちづくりを推進するため、宇治市地域コミュニティ推進検討委員会よりいただいた提言を踏まえ、未来の視点を活かした具体的な支援施策を実施するとともに、地域が必要としている支援を実施します。</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a:ln>
                  <a:noFill/>
                </a:ln>
                <a:solidFill>
                  <a:prstClr val="black"/>
                </a:solidFill>
                <a:effectLst/>
                <a:uLnTx/>
                <a:uFillTx/>
                <a:latin typeface="+mj-ea"/>
                <a:ea typeface="+mj-ea"/>
                <a:cs typeface="+mn-cs"/>
              </a:rPr>
              <a:t> </a:t>
            </a:r>
            <a:endParaRPr kumimoji="0" lang="ja-JP" altLang="ja-JP" sz="2000" b="0" i="0" u="none" strike="noStrike" kern="1200" cap="none" spc="0" normalizeH="0" baseline="0" noProof="0" dirty="0">
              <a:ln>
                <a:noFill/>
              </a:ln>
              <a:solidFill>
                <a:prstClr val="black"/>
              </a:solidFill>
              <a:effectLst/>
              <a:uLnTx/>
              <a:uFillTx/>
              <a:latin typeface="+mj-ea"/>
              <a:ea typeface="+mj-ea"/>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ja-JP" sz="2000" b="1" i="0" u="none" strike="noStrike" kern="1200" cap="none" spc="0" normalizeH="0" baseline="0" noProof="0" dirty="0">
                <a:ln>
                  <a:noFill/>
                </a:ln>
                <a:solidFill>
                  <a:prstClr val="black"/>
                </a:solidFill>
                <a:effectLst/>
                <a:uLnTx/>
                <a:uFillTx/>
                <a:latin typeface="+mj-ea"/>
                <a:ea typeface="+mj-ea"/>
                <a:cs typeface="+mn-cs"/>
              </a:rPr>
              <a:t>（２）地域による主体的な集会所運営</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a:ln>
                  <a:noFill/>
                </a:ln>
                <a:solidFill>
                  <a:prstClr val="black"/>
                </a:solidFill>
                <a:effectLst/>
                <a:uLnTx/>
                <a:uFillTx/>
                <a:latin typeface="+mj-ea"/>
                <a:ea typeface="+mj-ea"/>
                <a:cs typeface="+mn-cs"/>
              </a:rPr>
              <a:t> </a:t>
            </a:r>
            <a:r>
              <a:rPr kumimoji="0" lang="ja-JP" altLang="ja-JP" sz="2000" b="0" i="0" u="none" strike="noStrike" kern="1200" cap="none" spc="0" normalizeH="0" baseline="0" noProof="0" dirty="0">
                <a:ln>
                  <a:noFill/>
                </a:ln>
                <a:solidFill>
                  <a:prstClr val="black"/>
                </a:solidFill>
                <a:effectLst/>
                <a:uLnTx/>
                <a:uFillTx/>
                <a:latin typeface="+mj-ea"/>
                <a:ea typeface="+mj-ea"/>
                <a:cs typeface="+mn-cs"/>
              </a:rPr>
              <a:t>市民の自主的で活発なコミュニティ活動を促進し、それぞれの地域が主体性を発揮できるよう、</a:t>
            </a:r>
            <a:r>
              <a:rPr kumimoji="0" lang="ja-JP" altLang="ja-JP" sz="2000" i="0" strike="noStrike" kern="1200" cap="none" spc="0" normalizeH="0" baseline="0" noProof="0" dirty="0">
                <a:ln>
                  <a:noFill/>
                </a:ln>
                <a:effectLst/>
                <a:uLnTx/>
                <a:uFillTx/>
                <a:latin typeface="+mj-ea"/>
                <a:ea typeface="+mj-ea"/>
                <a:cs typeface="+mn-cs"/>
              </a:rPr>
              <a:t>再生プランの理念を活かし、</a:t>
            </a:r>
            <a:r>
              <a:rPr kumimoji="0" lang="ja-JP" altLang="ja-JP" sz="2000" b="1" i="0" u="sng" strike="noStrike" kern="1200" cap="none" spc="0" normalizeH="0" baseline="0" noProof="0" dirty="0">
                <a:ln>
                  <a:noFill/>
                </a:ln>
                <a:solidFill>
                  <a:srgbClr val="FF0000"/>
                </a:solidFill>
                <a:effectLst/>
                <a:uLnTx/>
                <a:uFillTx/>
                <a:latin typeface="+mj-ea"/>
                <a:ea typeface="+mj-ea"/>
                <a:cs typeface="+mn-cs"/>
              </a:rPr>
              <a:t>地域団体への無償譲渡により、地域の実情に応じた、主体的な集会所運営を支援</a:t>
            </a:r>
            <a:r>
              <a:rPr kumimoji="0" lang="ja-JP" altLang="ja-JP" sz="2000" b="0" i="0" u="none" strike="noStrike" kern="1200" cap="none" spc="0" normalizeH="0" baseline="0" noProof="0" dirty="0">
                <a:ln>
                  <a:noFill/>
                </a:ln>
                <a:solidFill>
                  <a:prstClr val="black"/>
                </a:solidFill>
                <a:effectLst/>
                <a:uLnTx/>
                <a:uFillTx/>
                <a:latin typeface="+mj-ea"/>
                <a:ea typeface="+mj-ea"/>
                <a:cs typeface="+mn-cs"/>
              </a:rPr>
              <a:t>します。</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a:ln>
                  <a:noFill/>
                </a:ln>
                <a:solidFill>
                  <a:prstClr val="black"/>
                </a:solidFill>
                <a:effectLst/>
                <a:uLnTx/>
                <a:uFillTx/>
                <a:latin typeface="+mj-ea"/>
                <a:ea typeface="+mj-ea"/>
                <a:cs typeface="+mn-cs"/>
              </a:rPr>
              <a:t> </a:t>
            </a:r>
            <a:endParaRPr kumimoji="0" lang="ja-JP" altLang="ja-JP" sz="2000" b="0" i="0" u="none" strike="noStrike" kern="1200" cap="none" spc="0" normalizeH="0" baseline="0" noProof="0" dirty="0">
              <a:ln>
                <a:noFill/>
              </a:ln>
              <a:solidFill>
                <a:prstClr val="black"/>
              </a:solidFill>
              <a:effectLst/>
              <a:uLnTx/>
              <a:uFillTx/>
              <a:latin typeface="+mj-ea"/>
              <a:ea typeface="+mj-ea"/>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ja-JP" sz="2000" b="1" i="0" u="none" strike="noStrike" kern="1200" cap="none" spc="0" normalizeH="0" baseline="0" noProof="0" dirty="0">
                <a:ln>
                  <a:noFill/>
                </a:ln>
                <a:solidFill>
                  <a:prstClr val="black"/>
                </a:solidFill>
                <a:effectLst/>
                <a:uLnTx/>
                <a:uFillTx/>
                <a:latin typeface="+mj-ea"/>
                <a:ea typeface="+mj-ea"/>
                <a:cs typeface="+mn-cs"/>
              </a:rPr>
              <a:t>（３）集会所の適正配置</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a:ln>
                  <a:noFill/>
                </a:ln>
                <a:solidFill>
                  <a:prstClr val="black"/>
                </a:solidFill>
                <a:effectLst/>
                <a:uLnTx/>
                <a:uFillTx/>
                <a:latin typeface="+mj-ea"/>
                <a:ea typeface="+mj-ea"/>
                <a:cs typeface="+mn-cs"/>
              </a:rPr>
              <a:t> </a:t>
            </a:r>
            <a:r>
              <a:rPr kumimoji="0" lang="ja-JP" altLang="ja-JP" sz="2000" b="0" i="0" u="none" strike="noStrike" kern="1200" cap="none" spc="0" normalizeH="0" baseline="0" noProof="0" dirty="0">
                <a:ln>
                  <a:noFill/>
                </a:ln>
                <a:solidFill>
                  <a:prstClr val="black"/>
                </a:solidFill>
                <a:effectLst/>
                <a:uLnTx/>
                <a:uFillTx/>
                <a:latin typeface="+mj-ea"/>
                <a:ea typeface="+mj-ea"/>
                <a:cs typeface="+mn-cs"/>
              </a:rPr>
              <a:t>総合管理計画に基づき、２０４６年度（</a:t>
            </a:r>
            <a:r>
              <a:rPr kumimoji="0" lang="ja-JP" altLang="en-US" sz="2000" b="0" i="0" u="none" strike="noStrike" kern="1200" cap="none" spc="0" normalizeH="0" baseline="0" noProof="0" dirty="0">
                <a:ln>
                  <a:noFill/>
                </a:ln>
                <a:solidFill>
                  <a:prstClr val="black"/>
                </a:solidFill>
                <a:effectLst/>
                <a:uLnTx/>
                <a:uFillTx/>
                <a:latin typeface="+mj-ea"/>
                <a:ea typeface="+mj-ea"/>
                <a:cs typeface="+mn-cs"/>
              </a:rPr>
              <a:t>令和２</a:t>
            </a:r>
            <a:r>
              <a:rPr kumimoji="0" lang="ja-JP" altLang="ja-JP" sz="2000" b="0" i="0" u="none" strike="noStrike" kern="1200" cap="none" spc="0" normalizeH="0" baseline="0" noProof="0" dirty="0">
                <a:ln>
                  <a:noFill/>
                </a:ln>
                <a:solidFill>
                  <a:prstClr val="black"/>
                </a:solidFill>
                <a:effectLst/>
                <a:uLnTx/>
                <a:uFillTx/>
                <a:latin typeface="+mj-ea"/>
                <a:ea typeface="+mj-ea"/>
                <a:cs typeface="+mn-cs"/>
              </a:rPr>
              <a:t>８年度）までに、廃止や複合化、地域団体への無償譲渡などにより集会所の総延床面積の２０％を削減します。</a:t>
            </a:r>
          </a:p>
        </p:txBody>
      </p:sp>
      <p:sp>
        <p:nvSpPr>
          <p:cNvPr id="6" name="スライド番号プレースホルダー 5">
            <a:extLst>
              <a:ext uri="{FF2B5EF4-FFF2-40B4-BE49-F238E27FC236}">
                <a16:creationId xmlns:a16="http://schemas.microsoft.com/office/drawing/2014/main" id="{79DE8D0B-5FFC-419B-A2E4-185BACE57E9B}"/>
              </a:ext>
            </a:extLst>
          </p:cNvPr>
          <p:cNvSpPr>
            <a:spLocks noGrp="1"/>
          </p:cNvSpPr>
          <p:nvPr>
            <p:ph type="sldNum" sz="quarter" idx="12"/>
          </p:nvPr>
        </p:nvSpPr>
        <p:spPr/>
        <p:txBody>
          <a:bodyPr/>
          <a:lstStyle/>
          <a:p>
            <a:fld id="{53CB00C0-51BA-40F4-A6CD-9BD672424D14}" type="slidenum">
              <a:rPr kumimoji="1" lang="ja-JP" altLang="en-US" smtClean="0"/>
              <a:t>8</a:t>
            </a:fld>
            <a:endParaRPr kumimoji="1" lang="ja-JP" altLang="en-US"/>
          </a:p>
        </p:txBody>
      </p:sp>
    </p:spTree>
    <p:extLst>
      <p:ext uri="{BB962C8B-B14F-4D97-AF65-F5344CB8AC3E}">
        <p14:creationId xmlns:p14="http://schemas.microsoft.com/office/powerpoint/2010/main" val="3135224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0A64C3-4061-494A-93E7-A114A39C626D}"/>
              </a:ext>
            </a:extLst>
          </p:cNvPr>
          <p:cNvSpPr>
            <a:spLocks noGrp="1"/>
          </p:cNvSpPr>
          <p:nvPr>
            <p:ph type="title"/>
          </p:nvPr>
        </p:nvSpPr>
        <p:spPr>
          <a:xfrm>
            <a:off x="628650" y="2766218"/>
            <a:ext cx="7886700" cy="1325563"/>
          </a:xfrm>
        </p:spPr>
        <p:txBody>
          <a:bodyPr>
            <a:normAutofit/>
          </a:bodyPr>
          <a:lstStyle/>
          <a:p>
            <a:pPr marL="0" indent="0">
              <a:buNone/>
            </a:pPr>
            <a:r>
              <a:rPr kumimoji="1" lang="ja-JP" altLang="en-US" sz="3600" dirty="0">
                <a:latin typeface="+mj-ea"/>
                <a:ea typeface="+mj-ea"/>
              </a:rPr>
              <a:t>２．老ノ木集会所について</a:t>
            </a:r>
            <a:endParaRPr kumimoji="1" lang="en-US" altLang="ja-JP" sz="3600" dirty="0">
              <a:latin typeface="+mj-ea"/>
              <a:ea typeface="+mj-ea"/>
            </a:endParaRPr>
          </a:p>
        </p:txBody>
      </p:sp>
      <p:sp>
        <p:nvSpPr>
          <p:cNvPr id="5" name="スライド番号プレースホルダー 4">
            <a:extLst>
              <a:ext uri="{FF2B5EF4-FFF2-40B4-BE49-F238E27FC236}">
                <a16:creationId xmlns:a16="http://schemas.microsoft.com/office/drawing/2014/main" id="{70355FC6-4D9D-48B9-83FF-A7DE967C3252}"/>
              </a:ext>
            </a:extLst>
          </p:cNvPr>
          <p:cNvSpPr>
            <a:spLocks noGrp="1"/>
          </p:cNvSpPr>
          <p:nvPr>
            <p:ph type="sldNum" sz="quarter" idx="12"/>
          </p:nvPr>
        </p:nvSpPr>
        <p:spPr/>
        <p:txBody>
          <a:bodyPr/>
          <a:lstStyle/>
          <a:p>
            <a:fld id="{53CB00C0-51BA-40F4-A6CD-9BD672424D14}" type="slidenum">
              <a:rPr kumimoji="1" lang="ja-JP" altLang="en-US" smtClean="0"/>
              <a:t>9</a:t>
            </a:fld>
            <a:endParaRPr kumimoji="1" lang="ja-JP" altLang="en-US"/>
          </a:p>
        </p:txBody>
      </p:sp>
    </p:spTree>
    <p:extLst>
      <p:ext uri="{BB962C8B-B14F-4D97-AF65-F5344CB8AC3E}">
        <p14:creationId xmlns:p14="http://schemas.microsoft.com/office/powerpoint/2010/main" val="136139742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1386</TotalTime>
  <Words>2651</Words>
  <Application>Microsoft Office PowerPoint</Application>
  <PresentationFormat>画面に合わせる (4:3)</PresentationFormat>
  <Paragraphs>331</Paragraphs>
  <Slides>35</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35</vt:i4>
      </vt:variant>
    </vt:vector>
  </HeadingPairs>
  <TitlesOfParts>
    <vt:vector size="45" baseType="lpstr">
      <vt:lpstr>BIZ UDPゴシック</vt:lpstr>
      <vt:lpstr>ﾒｲﾘｵ</vt:lpstr>
      <vt:lpstr>メイリオ</vt:lpstr>
      <vt:lpstr>メイリオ 見出し</vt:lpstr>
      <vt:lpstr>游ゴシック</vt:lpstr>
      <vt:lpstr>Arial</vt:lpstr>
      <vt:lpstr>Calibri Light</vt:lpstr>
      <vt:lpstr>Constantia</vt:lpstr>
      <vt:lpstr>Wingdings</vt:lpstr>
      <vt:lpstr>Office テーマ</vt:lpstr>
      <vt:lpstr>老ノ木集会所の 無償譲渡にむけて</vt:lpstr>
      <vt:lpstr>目次</vt:lpstr>
      <vt:lpstr>１．なぜ集会所の無償譲渡を 　　おこなうのか</vt:lpstr>
      <vt:lpstr>宇治市の人口推移</vt:lpstr>
      <vt:lpstr>町内会・自治会の課題</vt:lpstr>
      <vt:lpstr>宇治市公立集会所の課題</vt:lpstr>
      <vt:lpstr>集会所再生プラン（平成24年策定）</vt:lpstr>
      <vt:lpstr>宇治市地域コミュニティ再編計画の目標</vt:lpstr>
      <vt:lpstr>２．老ノ木集会所について</vt:lpstr>
      <vt:lpstr>老ノ木集会所の基本データ</vt:lpstr>
      <vt:lpstr>老ノ木集会所での取組① まちの縁がわ促進事業</vt:lpstr>
      <vt:lpstr>老ノ木集会所での取組② 宇治未来キャンパス</vt:lpstr>
      <vt:lpstr>３．(譲渡前)公立集会所と 　　(譲渡後)民間集会所の違い</vt:lpstr>
      <vt:lpstr>公立集会所の現状と整理①</vt:lpstr>
      <vt:lpstr>公立集会所の現状と整理②</vt:lpstr>
      <vt:lpstr>公立集会所と民間集会所の違い①</vt:lpstr>
      <vt:lpstr>公立集会所と民間集会所の違い②</vt:lpstr>
      <vt:lpstr>４．集会所譲渡後の補助について</vt:lpstr>
      <vt:lpstr>（１）宇治市集会所地域移行支援補助金</vt:lpstr>
      <vt:lpstr>（２）宇治市民間集会所支援補助金</vt:lpstr>
      <vt:lpstr>（３）コミュニティセンター助成</vt:lpstr>
      <vt:lpstr>５．集会所の無償譲渡を受ける利点 　　と無償譲渡などの事例</vt:lpstr>
      <vt:lpstr>集会所の譲渡を受ける利点①</vt:lpstr>
      <vt:lpstr>集会所の譲渡を受ける利点②</vt:lpstr>
      <vt:lpstr>事例① 西浦東集会所の無償譲渡</vt:lpstr>
      <vt:lpstr>事例② 白川集会所の代替（廃止→新設）</vt:lpstr>
      <vt:lpstr>６．認可地縁団体について</vt:lpstr>
      <vt:lpstr>認可地縁団体とは①</vt:lpstr>
      <vt:lpstr>認可地縁団体とは②</vt:lpstr>
      <vt:lpstr>認可地縁団体の認可要件</vt:lpstr>
      <vt:lpstr>認可地縁団体の認可に必要な提出物</vt:lpstr>
      <vt:lpstr>小倉連合町内会の区域図</vt:lpstr>
      <vt:lpstr>７．今後のスケジュール案</vt:lpstr>
      <vt:lpstr>集会所無償譲渡、認可地縁団体認可に むけたスケジュール案</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小倉連合町内会への 老ノ木集会所無償譲渡にむけて</dc:title>
  <dc:creator>02993</dc:creator>
  <cp:lastModifiedBy>野川 正克</cp:lastModifiedBy>
  <cp:revision>93</cp:revision>
  <cp:lastPrinted>2025-11-18T06:18:51Z</cp:lastPrinted>
  <dcterms:created xsi:type="dcterms:W3CDTF">2025-10-28T04:34:04Z</dcterms:created>
  <dcterms:modified xsi:type="dcterms:W3CDTF">2025-11-23T23:06:15Z</dcterms:modified>
</cp:coreProperties>
</file>