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39" r:id="rId3"/>
    <p:sldId id="369" r:id="rId4"/>
    <p:sldId id="340" r:id="rId5"/>
    <p:sldId id="370" r:id="rId6"/>
    <p:sldId id="341" r:id="rId7"/>
    <p:sldId id="342" r:id="rId8"/>
    <p:sldId id="343" r:id="rId9"/>
    <p:sldId id="344" r:id="rId10"/>
    <p:sldId id="345" r:id="rId11"/>
    <p:sldId id="371" r:id="rId12"/>
    <p:sldId id="372" r:id="rId13"/>
    <p:sldId id="346" r:id="rId14"/>
    <p:sldId id="347" r:id="rId15"/>
    <p:sldId id="350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36" r:id="rId24"/>
    <p:sldId id="358" r:id="rId25"/>
    <p:sldId id="366" r:id="rId26"/>
    <p:sldId id="367" r:id="rId27"/>
    <p:sldId id="361" r:id="rId28"/>
    <p:sldId id="373" r:id="rId29"/>
    <p:sldId id="374" r:id="rId30"/>
    <p:sldId id="375" r:id="rId31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野川正克" initials="野川正克" lastIdx="1" clrIdx="0">
    <p:extLst>
      <p:ext uri="{19B8F6BF-5375-455C-9EA6-DF929625EA0E}">
        <p15:presenceInfo xmlns:p15="http://schemas.microsoft.com/office/powerpoint/2012/main" userId="野川正克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046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189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762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710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028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09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917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467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796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724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301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E784E-92F6-46C9-9DAD-FD0474022FE2}" type="datetimeFigureOut">
              <a:rPr kumimoji="1" lang="ja-JP" altLang="en-US" smtClean="0"/>
              <a:t>2026/5/11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15E44-9C0C-4EF2-A46C-9C724AFC7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630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0" y="2076450"/>
            <a:ext cx="11042248" cy="1746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ja-JP" altLang="en-US" sz="5400" kern="1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メイクスグループの沿革</a:t>
            </a:r>
            <a:endParaRPr kumimoji="1" lang="en-US" altLang="ja-JP" sz="5400" kern="12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8365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2005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158950"/>
            <a:ext cx="10515600" cy="5018013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日平和堂フレンドマート宇治店　開店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5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ホームセンター「コーナン」、上新電機「ピットワン」、 </a:t>
            </a:r>
            <a:r>
              <a:rPr lang="en-US" altLang="ja-JP" sz="15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100 </a:t>
            </a:r>
            <a:r>
              <a:rPr lang="ja-JP" altLang="en-US" sz="15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円ショップセリア、ドラッグユタカとの複合店舗</a:t>
            </a:r>
            <a:endParaRPr lang="en-US" altLang="ja-JP" sz="15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ＪＲ宇治駅の西北西約 </a:t>
            </a:r>
            <a:r>
              <a:rPr lang="en-US" altLang="ja-JP" sz="1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800 </a:t>
            </a:r>
            <a:r>
              <a:rPr lang="ja-JP" altLang="en-US" sz="1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ｍ　ユニチカ・任天堂の工場地隣接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５期・不動産創業９年）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宇治市開町（日産車体の跡地）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年商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億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千万円超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42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実践管理者養成コース受講</a:t>
            </a:r>
            <a:endParaRPr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滋賀経営研究会　副会長　→　京都経営研究会　副会長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E3925-C374-7298-7CEF-D4AB0B862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52C3A9-15DB-9D16-E249-4AA8A758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2006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18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AD6F2-8A7F-0553-8C02-A865F0511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8950"/>
            <a:ext cx="10515600" cy="5018013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半白ひまわり会発足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５期・不動産創業９年）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宇治市開町（日産車体の跡地）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伏見区日野で分譲　　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年商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億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千万円超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43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実践管理者養成コース受講</a:t>
            </a:r>
            <a:endParaRPr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滋賀経営研究会　副会長　→　京都経営研究会　副会長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6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5A02F0-0F7C-359B-4BF5-EB8EEA721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1FF7FF-BB0F-FB08-1001-74DF113DA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824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2007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9BE7F3-8333-4F1F-E9A7-556660CD5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8950"/>
            <a:ext cx="10515600" cy="5018013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半白ひまわり会発足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５期・不動産創業９年）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宇治市開町（日産車体の跡地）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伏見区日野で分譲　　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年商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億</a:t>
            </a:r>
            <a:r>
              <a:rPr lang="en-US" altLang="ja-JP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sz="24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千万円超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44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京都経営研究会　会長</a:t>
            </a:r>
            <a:endParaRPr kumimoji="1"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24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361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2008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3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/>
          <a:lstStyle/>
          <a:p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平成</a:t>
            </a:r>
            <a:r>
              <a:rPr lang="en-US" altLang="ja-JP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15</a:t>
            </a:r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日リーマン・ブラザーズが破錠する。</a:t>
            </a:r>
            <a:endParaRPr lang="en-US" altLang="ja-JP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８期・不動産創業１２年）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売上高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億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千万円に減少する。</a:t>
            </a: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る。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45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外部環境が直結する［政策産業］である事を実感する。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法改正や道路・店舗出店等の情報収集は会社の生命線である。</a:t>
            </a:r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125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866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2010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44010"/>
            <a:ext cx="10515600" cy="549703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政権交代（麻生太郎内閣→鳩山由紀夫内閣）　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金融機関の融資規制（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年ルール）の影響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期・不動産創業１１年）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　 不動産活用サポート㈱設立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４月　　長谷川剛入社</a:t>
            </a:r>
            <a:endParaRPr kumimoji="1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  売上高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億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百万円</a:t>
            </a:r>
            <a:endParaRPr kumimoji="1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47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</a:t>
            </a: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金融機関のルールの熟知が必要であることを実感する。</a:t>
            </a:r>
            <a:endParaRPr lang="en-US" altLang="ja-JP" sz="20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　</a:t>
            </a:r>
            <a:r>
              <a:rPr lang="zh-TW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京都府宅地建物取引業協会　本部常任理事就任</a:t>
            </a: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（業務サポート委員長）</a:t>
            </a:r>
            <a:endParaRPr lang="en-US" altLang="zh-TW" sz="20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水曜定休日を無くしてほぼ年中無休で営業する。</a:t>
            </a:r>
            <a:endParaRPr lang="en-US" altLang="ja-JP" sz="20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223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866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2011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23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44010"/>
            <a:ext cx="10515600" cy="549703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東日本大震災（平成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メイクス第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１期（不動産創業１２年）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不動産活用サポート株式会社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48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ファザードマップ、災害危険地域の把握の重要性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防災対策の重要性、造成や建築物の進化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79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354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2012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456660"/>
            <a:ext cx="10515600" cy="4720303"/>
          </a:xfrm>
        </p:spPr>
        <p:txBody>
          <a:bodyPr>
            <a:normAutofit fontScale="77500" lnSpcReduction="2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野田佳彦内閣→安倍晋三内閣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ロンドンオリンピック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京都府宅地建物取引業協会⇒公益社団法人へ移行（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京都府南部地域豪雨災害（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kumimoji="1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顧客の利便性→集客確保で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365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日営業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新築分譲→中古住宅売買にシフト・仲介業務強化</a:t>
            </a: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365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日年中無休を開始する。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苗代由衣入社　→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　小野鯛司　</a:t>
            </a: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入社　　　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野川正克 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49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公社）京都府宅地建物取引業協会　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支部支部長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（平成</a:t>
            </a:r>
            <a:r>
              <a:rPr lang="en-US" altLang="ja-JP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月就任</a:t>
            </a:r>
            <a:endParaRPr kumimoji="1" lang="en-US" altLang="ja-JP" sz="1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006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354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2013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25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456660"/>
            <a:ext cx="10515600" cy="4720303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高速道路（沓掛</a:t>
            </a:r>
            <a:r>
              <a:rPr kumimoji="1"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IC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～大山崎</a:t>
            </a:r>
            <a:r>
              <a:rPr kumimoji="1"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IC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kumimoji="1"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1"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日開通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kumimoji="1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17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010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2014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375954"/>
            <a:ext cx="10515600" cy="4929153"/>
          </a:xfrm>
        </p:spPr>
        <p:txBody>
          <a:bodyPr>
            <a:normAutofit fontScale="85000" lnSpcReduction="20000"/>
          </a:bodyPr>
          <a:lstStyle/>
          <a:p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・外部環境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消費税５％→８％増税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４期・不動産創業１８年）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   ㈱千歳　経営統合　　→塩見貴則入社 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飛躍的に管理部門が強化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工務店・ハウスメーカーと競わずブレーン関係を強化する。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自社物件＝条件付き売土地→建築条件無売土地に移行する。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公社）京都府宅地建物取引業協会　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支部支部長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期目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（平成</a:t>
            </a:r>
            <a:r>
              <a:rPr lang="en-US" altLang="ja-JP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月就任</a:t>
            </a:r>
            <a:endParaRPr lang="en-US" altLang="ja-JP" sz="1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242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2015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27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高速道路（京丹波</a:t>
            </a:r>
            <a:r>
              <a:rPr lang="ja-JP" altLang="en-US" dirty="0" err="1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わち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～大山崎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IC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18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日開通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25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不動産活用サポート株式会社（６期）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西山分譲第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期予定地購入（近隣交渉開始）　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近隣交渉を順調に進めて開発事業を遂行する。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030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97712"/>
            <a:ext cx="10515600" cy="1063255"/>
          </a:xfrm>
        </p:spPr>
        <p:txBody>
          <a:bodyPr>
            <a:normAutofit/>
          </a:bodyPr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1989</a:t>
            </a:r>
            <a:r>
              <a:rPr lang="ja-JP" altLang="en-US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年（平成元年）</a:t>
            </a:r>
            <a:r>
              <a:rPr lang="ja-JP" altLang="en-US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野川正克</a:t>
            </a:r>
            <a:r>
              <a:rPr lang="en-US" altLang="ja-JP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lang="ja-JP" altLang="en-US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67563" y="1360966"/>
            <a:ext cx="10386237" cy="5379467"/>
          </a:xfrm>
        </p:spPr>
        <p:txBody>
          <a:bodyPr>
            <a:normAutofit fontScale="25000" lnSpcReduction="20000"/>
          </a:bodyPr>
          <a:lstStyle/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-JP" altLang="en-US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112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ja-JP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1989</a:t>
            </a:r>
            <a:r>
              <a:rPr lang="ja-JP" altLang="en-US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sz="112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日昭和→平成に元号変更</a:t>
            </a:r>
            <a:endParaRPr lang="en-US" altLang="ja-JP" sz="112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-JP" altLang="en-US" sz="11200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意思決定（野川正克）</a:t>
            </a:r>
            <a:endParaRPr lang="en-US" altLang="ja-JP" sz="11200" b="1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ja-JP" sz="11200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sz="11200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店舗設計会社→不動産業界に転身</a:t>
            </a:r>
            <a:endParaRPr lang="en-US" altLang="ja-JP" sz="11200" b="1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-JP" altLang="en-US" sz="11200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大栄コーポレーション入社株式会社</a:t>
            </a:r>
            <a:endParaRPr lang="en-US" altLang="ja-JP" sz="11200" b="1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ja-JP" altLang="en-US" sz="11200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大栄住販　宇治小倉支店配属  </a:t>
            </a:r>
            <a:endParaRPr lang="en-US" altLang="ja-JP" sz="11200" b="1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36000" indent="0">
              <a:lnSpc>
                <a:spcPct val="120000"/>
              </a:lnSpc>
              <a:spcBef>
                <a:spcPts val="600"/>
              </a:spcBef>
              <a:buNone/>
            </a:pPr>
            <a:endParaRPr kumimoji="1" lang="en-US" altLang="ja-JP" sz="11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lnSpc>
                <a:spcPct val="170000"/>
              </a:lnSpc>
              <a:buNone/>
            </a:pPr>
            <a:endParaRPr lang="en-US" altLang="ja-JP" sz="9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9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9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</a:t>
            </a:r>
            <a:r>
              <a:rPr lang="ja-JP" altLang="en-US" sz="9600" dirty="0"/>
              <a:t>　　　　　</a:t>
            </a:r>
            <a:r>
              <a:rPr kumimoji="1" lang="ja-JP" altLang="en-US" sz="9600" dirty="0"/>
              <a:t>　</a:t>
            </a:r>
            <a:endParaRPr kumimoji="1" lang="en-US" altLang="ja-JP" sz="9600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2016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28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高速道路（与謝天橋立～京丹後大宮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IC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日開通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宇治市市長選挙（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日開票）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CCL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社内勉強会の開催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53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公社）京都府宅地建物取引業協会　第</a:t>
            </a:r>
            <a:r>
              <a:rPr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支部支部長３期目</a:t>
            </a:r>
            <a:r>
              <a:rPr lang="ja-JP" altLang="en-US" sz="1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（平成</a:t>
            </a:r>
            <a:r>
              <a:rPr lang="en-US" altLang="ja-JP" sz="1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lang="ja-JP" altLang="en-US" sz="1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1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sz="1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月就任）</a:t>
            </a:r>
            <a:endParaRPr lang="en-US" altLang="ja-JP" sz="1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</a:t>
            </a:r>
            <a:r>
              <a:rPr kumimoji="0"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CCL59</a:t>
            </a:r>
            <a:r>
              <a:rPr kumimoji="0"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受講（８月１日～１２月１８日）</a:t>
            </a:r>
            <a:endParaRPr lang="en-US" altLang="ja-JP" sz="24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73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2017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29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</p:spPr>
        <p:txBody>
          <a:bodyPr>
            <a:normAutofit fontScale="92500" lnSpcReduction="20000"/>
          </a:bodyPr>
          <a:lstStyle/>
          <a:p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高速道路（城陽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～八幡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月３０日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27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パンの壺オープン（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FKS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貸主＝戸ノ内</a:t>
            </a:r>
            <a:r>
              <a:rPr lang="en-US" altLang="ja-JP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80</a:t>
            </a: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r>
              <a:rPr lang="en-US" altLang="ja-JP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月２０日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宇治田原町＆宅建協会空家バンク締結式（２月１７日）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木津川市＆宅建協会空家バンク締結式（２月１７日）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期エクセレント（平成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29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日～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 　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745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2018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　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</p:spPr>
        <p:txBody>
          <a:bodyPr>
            <a:normAutofit fontScale="77500" lnSpcReduction="2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にしわき隆俊京都府知事誕生（平成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日投票日）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28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小倉町西山第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期分譲地（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区画分譲　開始平成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月～）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55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久御山町＆宅建業協会空家バンク締結式（平成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年２月７日）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京田辺市町＆宅建協会空家バンク締結式（平成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和束町＆宅建業協会空家バンク締結式（平成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コニュニケーションエナジー第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MT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受講（平成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 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日～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0"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宅地建物取引業協会　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支部　相談役に就任（平成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小倉第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町内会会長就任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建築士会宇治支部役員　</a:t>
            </a: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47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05526"/>
            <a:ext cx="10515600" cy="1126885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2019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年（令和元年）</a:t>
            </a:r>
            <a:b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平成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31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2018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　～　令和元年（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2019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2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50125"/>
            <a:ext cx="10515600" cy="4721425"/>
          </a:xfrm>
        </p:spPr>
        <p:txBody>
          <a:bodyPr>
            <a:normAutofit fontScale="77500" lnSpcReduction="2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年号変更（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2019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年５月１日→令和）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第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回統一地方選挙（令和元年４月）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参議院選挙（令和元年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消費税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％（令和元年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月１日～）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29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23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宇治市小倉町西山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期分譲工事（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区画分譲地）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  小倉町新田島新築賃貸住宅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宇治市会議員選挙出馬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054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2020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年（令和２年）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令和元（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2019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2020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緊急事態宣言（新型コロナウイルス感染症）第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回発令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　宇治市長選挙→松村あつこ市長誕生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月新祝園駅前ﾊﾟｰｷﾝｸﾞ用地（約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400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坪）購入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周年）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令和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月メイクス久保購入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賃料収入　年間　約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3000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万円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57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　　　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小倉連合町内会　会長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期目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京都府宅地建物取引業協会　第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支部長再任（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期目）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endParaRPr kumimoji="1" lang="ja-JP" altLang="en-US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980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65464"/>
            <a:ext cx="10515600" cy="109728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2021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年（令和３年）</a:t>
            </a:r>
            <a:r>
              <a:rPr kumimoji="1" lang="ja-JP" altLang="en-US" sz="28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　　　　　　　　　　　　　　　　　　　　　　　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66618" y="1262745"/>
            <a:ext cx="10587182" cy="52301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東京オリンピック・パラリンピック実施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31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25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賃料収入　年間　約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3800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万円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長谷川剛取締役就任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令和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インターンシップ受入（文教大学生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名）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</a:t>
            </a:r>
            <a:r>
              <a:rPr lang="en-US" altLang="ja-JP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セジュール城陽の購入（不動産活用サポート㈱）</a:t>
            </a:r>
            <a:endParaRPr kumimoji="1" lang="en-US" altLang="ja-JP" dirty="0">
              <a:solidFill>
                <a:schemeClr val="bg1">
                  <a:lumMod val="9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令和</a:t>
            </a:r>
            <a:r>
              <a:rPr kumimoji="1" lang="en-US" altLang="ja-JP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en-US" altLang="ja-JP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千歳ビルの</a:t>
            </a:r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購入（株式会社メイクス）</a:t>
            </a:r>
            <a:endParaRPr kumimoji="1" lang="en-US" altLang="ja-JP" dirty="0">
              <a:solidFill>
                <a:schemeClr val="bg1">
                  <a:lumMod val="9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新築収益物件事業　</a:t>
            </a:r>
            <a:r>
              <a:rPr kumimoji="1"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山科上花山、富野高井、</a:t>
            </a: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枇杷庄島ノ宮</a:t>
            </a:r>
            <a:endParaRPr lang="en-US" altLang="ja-JP" dirty="0">
              <a:solidFill>
                <a:schemeClr val="bg1">
                  <a:lumMod val="9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58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>
                    <a:lumMod val="9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自衛官募集相談員　</a:t>
            </a:r>
            <a:endParaRPr kumimoji="1"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394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2022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　　　　　　　　　　　　　　　　　　　　　　　　　　　　　　　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2021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4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2022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8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774019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安倍晋三元内閣総理大臣銃撃事件　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rgbClr val="FFFF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株式会社メイクス（第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26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不動産活用サポート株式会社（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国土交通省　賃貸住宅管理業者登録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kumimoji="1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59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半白ひまわり会復活</a:t>
            </a:r>
            <a:b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ラフィネ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管理組合　理事長（令和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年・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年度）　</a:t>
            </a:r>
            <a:endParaRPr kumimoji="1" lang="ja-JP" altLang="en-US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68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757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2023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年（令和５年）　　　　　　　　　　　　　　　　　　　　　　　　　　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4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5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2023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97578"/>
            <a:ext cx="10515600" cy="5007530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高速道路（八幡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～高槻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高速道路（城陽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～大津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JCT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　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近鉄小倉駅西口暫定広場完成式典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宇治市近鉄小倉駅　第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自転車等駐車場　ＯＰＥＮ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インボイス制度スタート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ニンテンドーミュージアム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OPEN</a:t>
            </a: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メイクスグループ　収益物件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戸達成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センチュリー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メイクス近鉄小倉駅西口パーキング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OPEN 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SDGs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宣言　　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23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統一地方選挙</a:t>
            </a: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89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E64CD5-DFDB-DE31-DBDA-0E9FE84AC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CA1341-D1CF-B809-BCEC-4FFA6D67D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757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2024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　　　　　　　　　　　　　　　　　　　　　　　　　　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5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2023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6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2024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97C8E0-A4EA-5E7B-4BE2-815D192C1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578"/>
            <a:ext cx="10515600" cy="500753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能登半島地震（石川県・能登地方）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公栄ビル宇治小倉マンション管理組合理事長（Ｒ６・Ｒ７）　</a:t>
            </a: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041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DB4486-8FBD-7F5A-6250-CEE492F3A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F25E7B-32B2-EA3D-71D3-A19A34494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757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2025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</a:t>
            </a:r>
            <a:r>
              <a:rPr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　　　　　　　　　　　　　　　　　　　　　　　　　　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6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2024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7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2025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2E28D-2315-B0B6-31DB-215CBF086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949"/>
            <a:ext cx="10515600" cy="5138159"/>
          </a:xfrm>
        </p:spPr>
        <p:txBody>
          <a:bodyPr>
            <a:normAutofit fontScale="70000" lnSpcReduction="2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能登半島地震（石川県・能登地方）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日本国際博覧会（大阪・関西万博）開催（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日迄）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改正住宅セーフティネット法施行　　　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　  センチュリー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メイクス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   　　宇治市狭小地解消推進補助金事業（宇治市神明宮東） 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　　 久御山プロジェクト参画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         近鉄小倉駅西口（千歳ビル）大規模修繕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    半白パーキング（コインパーキング）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神楽田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パーキング　天王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パーキング（コインパーキング）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  南堀池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65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パーキング（コインパーキング）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    　宇治市狭小地解消推進補助金事業（宇治市小倉町南堀池） 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 　　宇治市狭小地解消推進補助金事業（宇治市小倉町西浦） 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62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公栄ビル宇治小倉マンション管理組合理事長（Ｒ６・Ｒ７）　</a:t>
            </a: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5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BE6B6E-111C-00A4-977C-42F8C7151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BFCC60-F994-BB41-9E56-C8619332B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712"/>
            <a:ext cx="10515600" cy="1063255"/>
          </a:xfrm>
        </p:spPr>
        <p:txBody>
          <a:bodyPr>
            <a:normAutofit/>
          </a:bodyPr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1990</a:t>
            </a:r>
            <a:r>
              <a:rPr lang="ja-JP" altLang="en-US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lang="en-US" altLang="ja-JP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1EFD07-8596-5ABC-3054-E611869F2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62" y="1456660"/>
            <a:ext cx="10386237" cy="47846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96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96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・１９９０年３月２７日</a:t>
            </a:r>
            <a:endParaRPr lang="en-US" altLang="ja-JP" sz="96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不動産融資総量規制を通達　バブル崩壊の“発火点”</a:t>
            </a:r>
            <a:endParaRPr lang="en-US" altLang="ja-JP" sz="96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lang="ja-JP" altLang="en-US" sz="96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会社の出来事（設立）</a:t>
            </a:r>
            <a:endParaRPr lang="en-US" altLang="ja-JP" sz="96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・平成</a:t>
            </a:r>
            <a:r>
              <a:rPr lang="en-US" altLang="ja-JP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</a:t>
            </a:r>
            <a:endParaRPr lang="en-US" altLang="ja-JP" sz="96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有限会社ノガワデザイン設立　</a:t>
            </a:r>
            <a:endParaRPr lang="en-US" altLang="ja-JP" sz="96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資本金</a:t>
            </a:r>
            <a:r>
              <a:rPr lang="en-US" altLang="ja-JP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300</a:t>
            </a:r>
            <a:r>
              <a:rPr lang="ja-JP" altLang="en-US" sz="9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万円</a:t>
            </a:r>
            <a:endParaRPr lang="en-US" altLang="ja-JP" sz="96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9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9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</a:t>
            </a:r>
            <a:r>
              <a:rPr lang="ja-JP" altLang="en-US" sz="9600" dirty="0"/>
              <a:t>　　　　　</a:t>
            </a:r>
            <a:r>
              <a:rPr kumimoji="1" lang="ja-JP" altLang="en-US" sz="9600" dirty="0"/>
              <a:t>　</a:t>
            </a:r>
            <a:endParaRPr kumimoji="1" lang="en-US" altLang="ja-JP" sz="9600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209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10AB9B-8E81-58E9-73FC-7249B8B9C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815260-E3A4-F88A-FAE4-7BA7C9045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9757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2026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年（令和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　　　　　　　　　　　　　　　　　　　　　　　　　　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7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2025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日～令和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8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2026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）年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30</a:t>
            </a:r>
            <a:r>
              <a:rPr lang="ja-JP" altLang="en-US" sz="2400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B2BCDD-C1D6-D63F-180E-CDFD91B0C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949"/>
            <a:ext cx="10515600" cy="5138159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18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高市早苗内閣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2.0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発足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　 区分所有法等改正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　　　中東ショック（ナフサショック）　　　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・会社の出来事　  センチュリー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メイクス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    　　店舗（内装）リニューアル工事 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28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定款変更（目的追加：住宅確保要配慮者支援）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　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   南浦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パーキング（コインパーキング）ＯＰＥＮ　　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31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住宅確保要配慮者支援法人指定（京都府）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　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63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老ノ木集会所管理→宇治市より委託（小倉連合町内会）　　　</a:t>
            </a: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400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9340" y="276447"/>
            <a:ext cx="10524460" cy="151879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1996</a:t>
            </a:r>
            <a:r>
              <a:rPr kumimoji="1"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kumimoji="1"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52622" y="1467125"/>
            <a:ext cx="10026503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住宅金融専門会社（住専）処理案</a:t>
            </a:r>
            <a:r>
              <a:rPr kumimoji="0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</a:t>
            </a:r>
            <a:r>
              <a:rPr kumimoji="0" lang="ja-JP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6850億円</a:t>
            </a:r>
            <a:r>
              <a:rPr kumimoji="0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br>
              <a:rPr kumimoji="0"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kumimoji="0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→</a:t>
            </a:r>
            <a:r>
              <a:rPr kumimoji="0" lang="en-US" altLang="ja-JP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RCC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（整理回収機構）</a:t>
            </a:r>
            <a:r>
              <a:rPr kumimoji="0" lang="ja-JP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予算案5月10日成立。</a:t>
            </a:r>
            <a:endParaRPr kumimoji="0" lang="en-US" altLang="ja-JP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・株式会社メイクス（資本金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０万円に増資）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・宇治市小倉町南堀池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8-2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（スーパー２Ｆに事務所出店）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・平成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22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宅地建物取引業免許取得</a:t>
            </a:r>
            <a:b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・建築士事務所・建設業免許取得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野川正克　</a:t>
            </a:r>
            <a:r>
              <a:rPr kumimoji="0" lang="en-US" altLang="ja-JP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33</a:t>
            </a:r>
            <a:r>
              <a:rPr kumimoji="0" lang="ja-JP" altLang="en-US" b="1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0"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・不動産会社創業→夢の実現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609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0E4598-5DB5-75FC-5955-CE2E050B1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1AA44-2DE7-6886-A96B-035D1DE25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340" y="276447"/>
            <a:ext cx="10524460" cy="1518797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1998</a:t>
            </a:r>
            <a:r>
              <a:rPr kumimoji="1"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kumimoji="1"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CE8879F-D073-9ADB-B77F-4BB40ACA60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2622" y="2190398"/>
            <a:ext cx="10026503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平成大不況</a:t>
            </a:r>
            <a:br>
              <a:rPr kumimoji="0" lang="en-US" altLang="ja-JP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kumimoji="0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４月改正外為法</a:t>
            </a:r>
            <a:endParaRPr kumimoji="0" lang="en-US" altLang="ja-JP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・金融ビッグバン（金融改革制度）</a:t>
            </a:r>
            <a:endParaRPr kumimoji="0" lang="en-US" altLang="ja-JP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期・不動産創業）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・平成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endParaRPr kumimoji="0"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・ミサワホームＭＲＤ 加盟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93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1415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1999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kumimoji="1" lang="ja-JP" altLang="en-US" sz="36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3526" y="1456660"/>
            <a:ext cx="10983432" cy="4720303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sz="24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ルノーは日産を</a:t>
            </a:r>
            <a:r>
              <a:rPr lang="en-US" altLang="ja-JP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1999</a:t>
            </a: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年に傘下に迎えた。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→ルノーの副社長（カルロス・ゴーン）が日産の最高経営責任者に就任。</a:t>
            </a:r>
            <a:endParaRPr lang="en-US" altLang="ja-JP" sz="24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→</a:t>
            </a:r>
            <a:r>
              <a:rPr kumimoji="1" lang="ja-JP" altLang="en-US" sz="24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日産車体大幅縮小</a:t>
            </a:r>
            <a:endParaRPr kumimoji="1" lang="en-US" altLang="ja-JP" sz="24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（第９期・不動産創業</a:t>
            </a:r>
            <a:r>
              <a:rPr kumimoji="0"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kumimoji="0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0"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店舗購入移転　宇治市宇治半白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123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番地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㈱日本住宅保証検査機構（略称ＪＩＯ）地盤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　　　　建物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年保証を採用</a:t>
            </a:r>
            <a:endParaRPr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ホームページ開設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061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293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2000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403498"/>
            <a:ext cx="10515600" cy="4773465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伏見信用金庫・南京都信用金庫　経営破綻発表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定期建物賃借法施行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ユニ宇治小倉マンション前の都市計画道路開通する。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期・不動産創業４年）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平成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資本金</a:t>
            </a:r>
            <a:r>
              <a:rPr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3000</a:t>
            </a:r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万円に増資する。</a:t>
            </a:r>
            <a:endParaRPr lang="en-US" altLang="ja-JP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highlight>
                  <a:srgbClr val="000000"/>
                </a:highligh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野川正克</a:t>
            </a:r>
            <a:r>
              <a:rPr lang="en-US" altLang="ja-JP" dirty="0">
                <a:solidFill>
                  <a:srgbClr val="0070C0"/>
                </a:solidFill>
                <a:highlight>
                  <a:srgbClr val="000000"/>
                </a:highligh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37</a:t>
            </a:r>
            <a:r>
              <a:rPr lang="ja-JP" altLang="en-US" dirty="0">
                <a:solidFill>
                  <a:srgbClr val="0070C0"/>
                </a:solidFill>
                <a:highlight>
                  <a:srgbClr val="000000"/>
                </a:highligh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highlight>
                <a:srgbClr val="000000"/>
              </a:highligh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24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日結婚（マリ子）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・京宅建宇治久世青年部会設立　初代部会長就任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・日創研（可能思考研修ＳＡ→ＳＣ→３０７ＬＴ→業績アップ）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ja-JP" altLang="en-US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87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2002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8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667140"/>
          </a:xfrm>
        </p:spPr>
        <p:txBody>
          <a:bodyPr>
            <a:normAutofit lnSpcReduction="10000"/>
          </a:bodyPr>
          <a:lstStyle/>
          <a:p>
            <a:r>
              <a:rPr kumimoji="1" lang="ja-JP" altLang="en-US" sz="24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kumimoji="1" lang="en-US" altLang="ja-JP" sz="2400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平成</a:t>
            </a:r>
            <a:r>
              <a:rPr kumimoji="0"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kumimoji="0"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kumimoji="0"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kumimoji="0"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kumimoji="0"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kumimoji="0"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阪神高速</a:t>
            </a:r>
            <a:r>
              <a:rPr kumimoji="0" lang="ja-JP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京都線と第二京阪道路</a:t>
            </a:r>
            <a:r>
              <a:rPr kumimoji="0" lang="zh-TW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供用開始</a:t>
            </a:r>
            <a:endParaRPr kumimoji="0" lang="en-US" altLang="zh-TW" sz="22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平成</a:t>
            </a:r>
            <a:r>
              <a:rPr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30</a:t>
            </a:r>
            <a:r>
              <a:rPr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小泉改造内閣が発足。</a:t>
            </a:r>
            <a:endParaRPr lang="en-US" altLang="ja-JP" sz="22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22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不良債権処理の強硬策を主張する竹中平蔵が経済政策を主導。</a:t>
            </a:r>
            <a:endParaRPr kumimoji="0" lang="en-US" altLang="zh-TW" sz="22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</a:t>
            </a:r>
            <a:r>
              <a:rPr kumimoji="0"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12</a:t>
            </a:r>
            <a:r>
              <a:rPr kumimoji="0"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期・不動産創業６年）</a:t>
            </a:r>
            <a:endParaRPr lang="en-US" altLang="ja-JP" sz="2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7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</a:t>
            </a:r>
            <a:r>
              <a:rPr kumimoji="1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センチュリー</a:t>
            </a:r>
            <a:r>
              <a:rPr kumimoji="1"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kumimoji="1"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加盟</a:t>
            </a:r>
            <a:endParaRPr kumimoji="1" lang="en-US" altLang="ja-JP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平成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センチュリー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21</a:t>
            </a:r>
            <a:r>
              <a:rPr lang="ja-JP" altLang="en-US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メイクス　ＯＰＥＮ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</a:t>
            </a:r>
          </a:p>
          <a:p>
            <a:pPr marL="0" indent="0">
              <a:buNone/>
            </a:pPr>
            <a:r>
              <a:rPr kumimoji="1"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野川正克</a:t>
            </a:r>
            <a:r>
              <a:rPr lang="en-US" altLang="ja-JP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39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kumimoji="1" lang="en-US" altLang="ja-JP" sz="2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会社の成長発展の為　ＦＣ加盟を選ぶ</a:t>
            </a:r>
            <a:endParaRPr lang="en-US" altLang="ja-JP" sz="2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平成</a:t>
            </a:r>
            <a:r>
              <a:rPr lang="en-US" altLang="ja-JP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14</a:t>
            </a: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r>
              <a:rPr lang="en-US" altLang="ja-JP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11</a:t>
            </a: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長男誕生</a:t>
            </a:r>
            <a:endParaRPr lang="en-US" altLang="ja-JP" sz="2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日創研（１５ＴＴ受講→</a:t>
            </a:r>
            <a:r>
              <a:rPr lang="ja-JP" altLang="en-US" sz="24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業績アップ研修上級コース </a:t>
            </a: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</a:t>
            </a:r>
            <a:endParaRPr lang="en-US" altLang="ja-JP" sz="2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lang="zh-CN" altLang="en-US" sz="2200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京宅建青年部会連合会　会長</a:t>
            </a:r>
            <a:endParaRPr lang="en-US" altLang="ja-JP" sz="2200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890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2004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年（平成</a:t>
            </a:r>
            <a:r>
              <a:rPr kumimoji="1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kumimoji="1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年）</a:t>
            </a:r>
            <a:endParaRPr kumimoji="1" lang="ja-JP" altLang="en-US" sz="2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62986"/>
            <a:ext cx="10515600" cy="4613977"/>
          </a:xfrm>
        </p:spPr>
        <p:txBody>
          <a:bodyPr>
            <a:normAutofit lnSpcReduction="10000"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外部環境</a:t>
            </a:r>
            <a:endParaRPr lang="en-US" altLang="ja-JP" b="1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アテネオリンピック開催</a:t>
            </a:r>
            <a:endParaRPr lang="en-US" altLang="ja-JP" sz="26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9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　第</a:t>
            </a:r>
            <a:r>
              <a:rPr lang="en-US" altLang="ja-JP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次小泉改造内閣発足　</a:t>
            </a:r>
            <a:endParaRPr lang="en-US" altLang="ja-JP" sz="26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竹中平蔵を郵政民営化</a:t>
            </a:r>
            <a:r>
              <a:rPr lang="ja-JP" altLang="en-US" sz="2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担当大臣に任命</a:t>
            </a:r>
            <a:endParaRPr kumimoji="0" lang="en-US" altLang="zh-TW" sz="26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会社の出来事</a:t>
            </a:r>
            <a:r>
              <a:rPr kumimoji="0"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（第</a:t>
            </a:r>
            <a:r>
              <a:rPr kumimoji="0"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</a:t>
            </a:r>
            <a:r>
              <a:rPr kumimoji="0"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４期・不動産創業８年）</a:t>
            </a:r>
            <a:endParaRPr kumimoji="0" lang="en-US" altLang="ja-JP" sz="2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新築分譲　神明石塚</a:t>
            </a:r>
            <a:r>
              <a:rPr kumimoji="0" lang="en-US" altLang="ja-JP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8</a:t>
            </a:r>
            <a:r>
              <a:rPr kumimoji="0" lang="ja-JP" altLang="en-US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　</a:t>
            </a:r>
            <a:r>
              <a:rPr kumimoji="0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城陽市市辺</a:t>
            </a:r>
            <a:r>
              <a:rPr kumimoji="0" lang="en-US" altLang="ja-JP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kumimoji="0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区画等</a:t>
            </a:r>
            <a:endParaRPr kumimoji="0" lang="en-US" altLang="ja-JP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・野川正克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41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歳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本格的に新築分譲開始→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10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区画程度の新築分譲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平成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16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年９月</a:t>
            </a:r>
            <a:r>
              <a:rPr lang="en-US" altLang="ja-JP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15</a:t>
            </a: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　長女誕生</a:t>
            </a:r>
            <a:endParaRPr lang="en-US" altLang="ja-JP" dirty="0">
              <a:solidFill>
                <a:srgbClr val="0070C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70C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日創研（実践ビジネススクール）</a:t>
            </a:r>
            <a:endParaRPr kumimoji="1" lang="ja-JP" altLang="en-US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5009</TotalTime>
  <Words>3071</Words>
  <Application>Microsoft Office PowerPoint</Application>
  <PresentationFormat>ワイド画面</PresentationFormat>
  <Paragraphs>334</Paragraphs>
  <Slides>30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7" baseType="lpstr">
      <vt:lpstr>HGS創英角ｺﾞｼｯｸUB</vt:lpstr>
      <vt:lpstr>HG丸ｺﾞｼｯｸM-PRO</vt:lpstr>
      <vt:lpstr>HG創英角ｺﾞｼｯｸUB</vt:lpstr>
      <vt:lpstr>游ゴシック</vt:lpstr>
      <vt:lpstr>游ゴシック Light</vt:lpstr>
      <vt:lpstr>Arial</vt:lpstr>
      <vt:lpstr>Office テーマ</vt:lpstr>
      <vt:lpstr>メイクスグループの沿革</vt:lpstr>
      <vt:lpstr>1989年（平成元年）野川正克26歳</vt:lpstr>
      <vt:lpstr>1990年（平成2年）</vt:lpstr>
      <vt:lpstr>1996年（平成8年）</vt:lpstr>
      <vt:lpstr>1998年（平成10年）</vt:lpstr>
      <vt:lpstr>1999年（平成11年）</vt:lpstr>
      <vt:lpstr>2000年（平成12年）</vt:lpstr>
      <vt:lpstr>2002年（平成14年）</vt:lpstr>
      <vt:lpstr>2004年（平成16年）</vt:lpstr>
      <vt:lpstr>2005年（平成17年）</vt:lpstr>
      <vt:lpstr>2006年（平成18年）</vt:lpstr>
      <vt:lpstr>2007年（平成19年）</vt:lpstr>
      <vt:lpstr>2008年（平成20年）</vt:lpstr>
      <vt:lpstr>2010年（平成22年）</vt:lpstr>
      <vt:lpstr>2011年（平成23年）</vt:lpstr>
      <vt:lpstr>2012年（平成24年）</vt:lpstr>
      <vt:lpstr>2013年（平成25年）</vt:lpstr>
      <vt:lpstr>2014年（平成26年）</vt:lpstr>
      <vt:lpstr>2015年（平成27年）</vt:lpstr>
      <vt:lpstr>2016年（平成28年）</vt:lpstr>
      <vt:lpstr>2017年（平成29年）</vt:lpstr>
      <vt:lpstr>2018年（平成30年）　</vt:lpstr>
      <vt:lpstr>2019年（令和元年） 平成31（2018）年12月1日　～　令和元年（2019）年11月30日　</vt:lpstr>
      <vt:lpstr>2020年（令和２年）</vt:lpstr>
      <vt:lpstr>2021年（令和３年）　　　　　　　　　　　　　　　　　　　　　　　　　　令和2（2020）年12月1日～令和3年（2021）年11月30日</vt:lpstr>
      <vt:lpstr>2022年（令和4年）　　　　　　　　　　　　　　　　　　　　　　　　　　　　　　　令和3（2021）年12月1日～令和4年（2022）年11月30日</vt:lpstr>
      <vt:lpstr>2023年（令和５年）　　　　　　　　　　　　　　　　　　　　　　　　　　令和4（2022）年12月1日～令和5年（2023）年11月30日</vt:lpstr>
      <vt:lpstr>2024年（令和6年）　　　　　　　　　　　　　　　　　　　　　　　　　　令和5（2023）年12月1日～令和6年（2024）年11月30日</vt:lpstr>
      <vt:lpstr>2025年（令和7年）　　　　　　　　　　　　　　　　　　　　　　　　　　令和6（2024）年12月1日～令和7年（2025）年11月30日</vt:lpstr>
      <vt:lpstr>2026年（令和8年）　　　　　　　　　　　　　　　　　　　　　　　　　　令和7（2025）年12月1日～令和8年（2026）年11月30日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28期経営計画書 （2016年12月1日～2017年11月30日） </dc:title>
  <dc:creator>野川正克</dc:creator>
  <cp:lastModifiedBy>野川 正克</cp:lastModifiedBy>
  <cp:revision>224</cp:revision>
  <cp:lastPrinted>2016-12-23T04:38:45Z</cp:lastPrinted>
  <dcterms:created xsi:type="dcterms:W3CDTF">2016-10-14T04:59:30Z</dcterms:created>
  <dcterms:modified xsi:type="dcterms:W3CDTF">2026-05-11T04:24:08Z</dcterms:modified>
</cp:coreProperties>
</file>